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78" r:id="rId3"/>
    <p:sldId id="279" r:id="rId4"/>
    <p:sldId id="269" r:id="rId5"/>
    <p:sldId id="285" r:id="rId6"/>
    <p:sldId id="271" r:id="rId7"/>
    <p:sldId id="281" r:id="rId8"/>
    <p:sldId id="283" r:id="rId9"/>
    <p:sldId id="284" r:id="rId10"/>
    <p:sldId id="282" r:id="rId11"/>
    <p:sldId id="270" r:id="rId12"/>
    <p:sldId id="286" r:id="rId13"/>
    <p:sldId id="287" r:id="rId14"/>
    <p:sldId id="288" r:id="rId15"/>
    <p:sldId id="289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78"/>
            <p14:sldId id="279"/>
            <p14:sldId id="269"/>
            <p14:sldId id="285"/>
            <p14:sldId id="271"/>
            <p14:sldId id="281"/>
            <p14:sldId id="283"/>
            <p14:sldId id="284"/>
            <p14:sldId id="282"/>
            <p14:sldId id="270"/>
            <p14:sldId id="286"/>
            <p14:sldId id="287"/>
            <p14:sldId id="288"/>
            <p14:sldId id="289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831" autoAdjust="0"/>
    <p:restoredTop sz="96400" autoAdjust="0"/>
  </p:normalViewPr>
  <p:slideViewPr>
    <p:cSldViewPr snapToGrid="0">
      <p:cViewPr varScale="1">
        <p:scale>
          <a:sx n="64" d="100"/>
          <a:sy n="64" d="100"/>
        </p:scale>
        <p:origin x="139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C62D1-C2D0-4C5B-9F8A-578A1A585F4A}" type="doc">
      <dgm:prSet loTypeId="urn:microsoft.com/office/officeart/2005/8/layout/radial5" loCatId="relationship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89B13772-25A2-4BD1-853B-C65C6D8F6EC6}">
      <dgm:prSet phldrT="[Text]"/>
      <dgm:spPr/>
      <dgm:t>
        <a:bodyPr/>
        <a:lstStyle/>
        <a:p>
          <a:r>
            <a:rPr lang="en-CA" dirty="0"/>
            <a:t>Major Crime Indicators (MCI)</a:t>
          </a:r>
        </a:p>
      </dgm:t>
    </dgm:pt>
    <dgm:pt modelId="{3CB611E3-1281-474F-B5FF-8C91E10094BA}" type="parTrans" cxnId="{9A76D6EE-FD74-43D0-9EA1-A0BEA1874AD4}">
      <dgm:prSet/>
      <dgm:spPr/>
      <dgm:t>
        <a:bodyPr/>
        <a:lstStyle/>
        <a:p>
          <a:endParaRPr lang="en-CA"/>
        </a:p>
      </dgm:t>
    </dgm:pt>
    <dgm:pt modelId="{382905AE-B9A3-4F1C-8592-684B79C2C452}" type="sibTrans" cxnId="{9A76D6EE-FD74-43D0-9EA1-A0BEA1874AD4}">
      <dgm:prSet/>
      <dgm:spPr/>
      <dgm:t>
        <a:bodyPr/>
        <a:lstStyle/>
        <a:p>
          <a:endParaRPr lang="en-CA"/>
        </a:p>
      </dgm:t>
    </dgm:pt>
    <dgm:pt modelId="{ADD6A0D5-B3C7-45B9-94D7-CE7F1185F916}">
      <dgm:prSet phldrT="[Text]" custT="1"/>
      <dgm:spPr/>
      <dgm:t>
        <a:bodyPr/>
        <a:lstStyle/>
        <a:p>
          <a:r>
            <a:rPr lang="en-CA" sz="1200" dirty="0"/>
            <a:t>Assault</a:t>
          </a:r>
        </a:p>
      </dgm:t>
    </dgm:pt>
    <dgm:pt modelId="{959EE733-F8A7-4D2C-B7A2-B7D729611772}" type="parTrans" cxnId="{0EBEE971-A90B-4558-8F06-624A545FFAA4}">
      <dgm:prSet/>
      <dgm:spPr/>
      <dgm:t>
        <a:bodyPr/>
        <a:lstStyle/>
        <a:p>
          <a:endParaRPr lang="en-CA" dirty="0"/>
        </a:p>
      </dgm:t>
    </dgm:pt>
    <dgm:pt modelId="{5392708A-34BB-4367-BF08-04F7B8F56861}" type="sibTrans" cxnId="{0EBEE971-A90B-4558-8F06-624A545FFAA4}">
      <dgm:prSet/>
      <dgm:spPr/>
      <dgm:t>
        <a:bodyPr/>
        <a:lstStyle/>
        <a:p>
          <a:endParaRPr lang="en-CA"/>
        </a:p>
      </dgm:t>
    </dgm:pt>
    <dgm:pt modelId="{473D79E8-8F27-43C3-808F-1A07CD63B02F}">
      <dgm:prSet phldrT="[Text]" custT="1"/>
      <dgm:spPr/>
      <dgm:t>
        <a:bodyPr/>
        <a:lstStyle/>
        <a:p>
          <a:r>
            <a:rPr lang="en-CA" sz="1200" dirty="0"/>
            <a:t>Auto Theft</a:t>
          </a:r>
        </a:p>
      </dgm:t>
    </dgm:pt>
    <dgm:pt modelId="{0B6A1A07-1986-415A-8CE1-D6CEC351C857}" type="parTrans" cxnId="{B1C90E3E-A0DC-42CB-A26C-1833032DDBC5}">
      <dgm:prSet/>
      <dgm:spPr/>
      <dgm:t>
        <a:bodyPr/>
        <a:lstStyle/>
        <a:p>
          <a:endParaRPr lang="en-CA"/>
        </a:p>
      </dgm:t>
    </dgm:pt>
    <dgm:pt modelId="{30A09351-F4B2-4479-8DB4-F2783F05D91C}" type="sibTrans" cxnId="{B1C90E3E-A0DC-42CB-A26C-1833032DDBC5}">
      <dgm:prSet/>
      <dgm:spPr/>
      <dgm:t>
        <a:bodyPr/>
        <a:lstStyle/>
        <a:p>
          <a:endParaRPr lang="en-CA"/>
        </a:p>
      </dgm:t>
    </dgm:pt>
    <dgm:pt modelId="{85648994-E150-41DE-A890-1292785410DE}">
      <dgm:prSet phldrT="[Text]" custT="1"/>
      <dgm:spPr/>
      <dgm:t>
        <a:bodyPr/>
        <a:lstStyle/>
        <a:p>
          <a:r>
            <a:rPr lang="en-CA" sz="1200" dirty="0"/>
            <a:t>Break and Enter</a:t>
          </a:r>
        </a:p>
      </dgm:t>
    </dgm:pt>
    <dgm:pt modelId="{00F40202-4FB9-4B17-B35A-4B2FC8E81C2D}" type="parTrans" cxnId="{825232AC-60C2-41F7-A697-89A0F7F39AF8}">
      <dgm:prSet/>
      <dgm:spPr/>
      <dgm:t>
        <a:bodyPr/>
        <a:lstStyle/>
        <a:p>
          <a:endParaRPr lang="en-CA"/>
        </a:p>
      </dgm:t>
    </dgm:pt>
    <dgm:pt modelId="{23F2FF7E-7445-4E6A-BC6F-60488C35E783}" type="sibTrans" cxnId="{825232AC-60C2-41F7-A697-89A0F7F39AF8}">
      <dgm:prSet/>
      <dgm:spPr/>
      <dgm:t>
        <a:bodyPr/>
        <a:lstStyle/>
        <a:p>
          <a:endParaRPr lang="en-CA"/>
        </a:p>
      </dgm:t>
    </dgm:pt>
    <dgm:pt modelId="{C51045D2-55D7-4EEE-ACAC-6EBA91753738}">
      <dgm:prSet phldrT="[Text]" custT="1"/>
      <dgm:spPr/>
      <dgm:t>
        <a:bodyPr/>
        <a:lstStyle/>
        <a:p>
          <a:r>
            <a:rPr lang="en-CA" sz="1200" dirty="0"/>
            <a:t>Robbery</a:t>
          </a:r>
        </a:p>
      </dgm:t>
    </dgm:pt>
    <dgm:pt modelId="{54676FA2-5585-49BF-806A-B16911E0596A}" type="parTrans" cxnId="{9E2B5EA1-3D25-4305-823C-471A5D850E38}">
      <dgm:prSet/>
      <dgm:spPr/>
      <dgm:t>
        <a:bodyPr/>
        <a:lstStyle/>
        <a:p>
          <a:endParaRPr lang="en-CA"/>
        </a:p>
      </dgm:t>
    </dgm:pt>
    <dgm:pt modelId="{D648AB6A-D332-4939-AFCD-5768657D9BEA}" type="sibTrans" cxnId="{9E2B5EA1-3D25-4305-823C-471A5D850E38}">
      <dgm:prSet/>
      <dgm:spPr/>
      <dgm:t>
        <a:bodyPr/>
        <a:lstStyle/>
        <a:p>
          <a:endParaRPr lang="en-CA"/>
        </a:p>
      </dgm:t>
    </dgm:pt>
    <dgm:pt modelId="{070AD739-6CA5-4BD8-87DA-2C860D34B152}">
      <dgm:prSet phldrT="[Text]" custT="1"/>
      <dgm:spPr/>
      <dgm:t>
        <a:bodyPr/>
        <a:lstStyle/>
        <a:p>
          <a:r>
            <a:rPr lang="en-CA" sz="1200" dirty="0"/>
            <a:t>Theft Over</a:t>
          </a:r>
        </a:p>
      </dgm:t>
    </dgm:pt>
    <dgm:pt modelId="{65AA72C7-53F9-4E48-B45E-F5159AB8786A}" type="parTrans" cxnId="{6A5DCBA2-C041-423C-99E5-55287199438C}">
      <dgm:prSet/>
      <dgm:spPr/>
      <dgm:t>
        <a:bodyPr/>
        <a:lstStyle/>
        <a:p>
          <a:endParaRPr lang="en-CA"/>
        </a:p>
      </dgm:t>
    </dgm:pt>
    <dgm:pt modelId="{1F4367A9-D74F-420D-836D-EDA0CCE10AA7}" type="sibTrans" cxnId="{6A5DCBA2-C041-423C-99E5-55287199438C}">
      <dgm:prSet/>
      <dgm:spPr/>
      <dgm:t>
        <a:bodyPr/>
        <a:lstStyle/>
        <a:p>
          <a:endParaRPr lang="en-CA"/>
        </a:p>
      </dgm:t>
    </dgm:pt>
    <dgm:pt modelId="{8E318AE2-3925-44BF-A20C-2BA0D39D6DD4}" type="pres">
      <dgm:prSet presAssocID="{B76C62D1-C2D0-4C5B-9F8A-578A1A585F4A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636177B8-8A0A-4161-80F1-6A3C717FAE56}" type="pres">
      <dgm:prSet presAssocID="{89B13772-25A2-4BD1-853B-C65C6D8F6EC6}" presName="centerShape" presStyleLbl="node0" presStyleIdx="0" presStyleCnt="1"/>
      <dgm:spPr/>
    </dgm:pt>
    <dgm:pt modelId="{54871087-3AAC-43CC-A731-07F05E078A9C}" type="pres">
      <dgm:prSet presAssocID="{959EE733-F8A7-4D2C-B7A2-B7D729611772}" presName="parTrans" presStyleLbl="sibTrans2D1" presStyleIdx="0" presStyleCnt="5"/>
      <dgm:spPr/>
    </dgm:pt>
    <dgm:pt modelId="{5932FD87-BA31-4117-8A0F-7823CE31A3E2}" type="pres">
      <dgm:prSet presAssocID="{959EE733-F8A7-4D2C-B7A2-B7D729611772}" presName="connectorText" presStyleLbl="sibTrans2D1" presStyleIdx="0" presStyleCnt="5"/>
      <dgm:spPr/>
    </dgm:pt>
    <dgm:pt modelId="{0BDC1E91-C988-4321-B083-C55CD9203182}" type="pres">
      <dgm:prSet presAssocID="{ADD6A0D5-B3C7-45B9-94D7-CE7F1185F916}" presName="node" presStyleLbl="node1" presStyleIdx="0" presStyleCnt="5">
        <dgm:presLayoutVars>
          <dgm:bulletEnabled val="1"/>
        </dgm:presLayoutVars>
      </dgm:prSet>
      <dgm:spPr/>
    </dgm:pt>
    <dgm:pt modelId="{E82A0BAE-B92B-4E2A-A931-C19B5714F836}" type="pres">
      <dgm:prSet presAssocID="{0B6A1A07-1986-415A-8CE1-D6CEC351C857}" presName="parTrans" presStyleLbl="sibTrans2D1" presStyleIdx="1" presStyleCnt="5"/>
      <dgm:spPr/>
    </dgm:pt>
    <dgm:pt modelId="{DA201386-298E-4603-9B44-8FC02A8EAAE4}" type="pres">
      <dgm:prSet presAssocID="{0B6A1A07-1986-415A-8CE1-D6CEC351C857}" presName="connectorText" presStyleLbl="sibTrans2D1" presStyleIdx="1" presStyleCnt="5"/>
      <dgm:spPr/>
    </dgm:pt>
    <dgm:pt modelId="{04EDD3BB-3AC8-4D33-9C34-A1EFFBB1FA6B}" type="pres">
      <dgm:prSet presAssocID="{473D79E8-8F27-43C3-808F-1A07CD63B02F}" presName="node" presStyleLbl="node1" presStyleIdx="1" presStyleCnt="5">
        <dgm:presLayoutVars>
          <dgm:bulletEnabled val="1"/>
        </dgm:presLayoutVars>
      </dgm:prSet>
      <dgm:spPr/>
    </dgm:pt>
    <dgm:pt modelId="{170603A9-A9B2-4AD2-AD0E-54A50DC587A9}" type="pres">
      <dgm:prSet presAssocID="{00F40202-4FB9-4B17-B35A-4B2FC8E81C2D}" presName="parTrans" presStyleLbl="sibTrans2D1" presStyleIdx="2" presStyleCnt="5"/>
      <dgm:spPr/>
    </dgm:pt>
    <dgm:pt modelId="{50E46899-0B43-4473-9643-B780DC810EE3}" type="pres">
      <dgm:prSet presAssocID="{00F40202-4FB9-4B17-B35A-4B2FC8E81C2D}" presName="connectorText" presStyleLbl="sibTrans2D1" presStyleIdx="2" presStyleCnt="5"/>
      <dgm:spPr/>
    </dgm:pt>
    <dgm:pt modelId="{B7580200-181E-4A0F-87F7-32599096F3CC}" type="pres">
      <dgm:prSet presAssocID="{85648994-E150-41DE-A890-1292785410DE}" presName="node" presStyleLbl="node1" presStyleIdx="2" presStyleCnt="5">
        <dgm:presLayoutVars>
          <dgm:bulletEnabled val="1"/>
        </dgm:presLayoutVars>
      </dgm:prSet>
      <dgm:spPr/>
    </dgm:pt>
    <dgm:pt modelId="{153C6B5D-0DC0-4AB2-B33B-6BE98816D244}" type="pres">
      <dgm:prSet presAssocID="{54676FA2-5585-49BF-806A-B16911E0596A}" presName="parTrans" presStyleLbl="sibTrans2D1" presStyleIdx="3" presStyleCnt="5"/>
      <dgm:spPr/>
    </dgm:pt>
    <dgm:pt modelId="{4ED3D85D-0E0C-4BE7-B036-1328AFBF30D9}" type="pres">
      <dgm:prSet presAssocID="{54676FA2-5585-49BF-806A-B16911E0596A}" presName="connectorText" presStyleLbl="sibTrans2D1" presStyleIdx="3" presStyleCnt="5"/>
      <dgm:spPr/>
    </dgm:pt>
    <dgm:pt modelId="{23BB747D-2A83-4320-AAA5-5213B45807F3}" type="pres">
      <dgm:prSet presAssocID="{C51045D2-55D7-4EEE-ACAC-6EBA91753738}" presName="node" presStyleLbl="node1" presStyleIdx="3" presStyleCnt="5">
        <dgm:presLayoutVars>
          <dgm:bulletEnabled val="1"/>
        </dgm:presLayoutVars>
      </dgm:prSet>
      <dgm:spPr/>
    </dgm:pt>
    <dgm:pt modelId="{A5703DF7-DA77-4ADD-AAC1-E8E11ECFE9E0}" type="pres">
      <dgm:prSet presAssocID="{65AA72C7-53F9-4E48-B45E-F5159AB8786A}" presName="parTrans" presStyleLbl="sibTrans2D1" presStyleIdx="4" presStyleCnt="5"/>
      <dgm:spPr/>
    </dgm:pt>
    <dgm:pt modelId="{3B56396B-40FE-4CD0-AAB0-3429AFF805C2}" type="pres">
      <dgm:prSet presAssocID="{65AA72C7-53F9-4E48-B45E-F5159AB8786A}" presName="connectorText" presStyleLbl="sibTrans2D1" presStyleIdx="4" presStyleCnt="5"/>
      <dgm:spPr/>
    </dgm:pt>
    <dgm:pt modelId="{D00F7C92-9685-4155-A55F-08202ED03BB7}" type="pres">
      <dgm:prSet presAssocID="{070AD739-6CA5-4BD8-87DA-2C860D34B152}" presName="node" presStyleLbl="node1" presStyleIdx="4" presStyleCnt="5">
        <dgm:presLayoutVars>
          <dgm:bulletEnabled val="1"/>
        </dgm:presLayoutVars>
      </dgm:prSet>
      <dgm:spPr/>
    </dgm:pt>
  </dgm:ptLst>
  <dgm:cxnLst>
    <dgm:cxn modelId="{E1F8A204-BA65-4E73-A8CD-BFFEFAD7D01E}" type="presOf" srcId="{C51045D2-55D7-4EEE-ACAC-6EBA91753738}" destId="{23BB747D-2A83-4320-AAA5-5213B45807F3}" srcOrd="0" destOrd="0" presId="urn:microsoft.com/office/officeart/2005/8/layout/radial5"/>
    <dgm:cxn modelId="{0A4F370C-13A4-4447-8890-1CB014C61DB5}" type="presOf" srcId="{54676FA2-5585-49BF-806A-B16911E0596A}" destId="{4ED3D85D-0E0C-4BE7-B036-1328AFBF30D9}" srcOrd="1" destOrd="0" presId="urn:microsoft.com/office/officeart/2005/8/layout/radial5"/>
    <dgm:cxn modelId="{0C97B514-5FB8-4BF8-A5E4-A20C4443B9E2}" type="presOf" srcId="{959EE733-F8A7-4D2C-B7A2-B7D729611772}" destId="{5932FD87-BA31-4117-8A0F-7823CE31A3E2}" srcOrd="1" destOrd="0" presId="urn:microsoft.com/office/officeart/2005/8/layout/radial5"/>
    <dgm:cxn modelId="{F6B09429-8320-4781-9A29-87F67DB731F5}" type="presOf" srcId="{85648994-E150-41DE-A890-1292785410DE}" destId="{B7580200-181E-4A0F-87F7-32599096F3CC}" srcOrd="0" destOrd="0" presId="urn:microsoft.com/office/officeart/2005/8/layout/radial5"/>
    <dgm:cxn modelId="{A21BF92D-4B76-43C6-850E-F6B46A9001ED}" type="presOf" srcId="{473D79E8-8F27-43C3-808F-1A07CD63B02F}" destId="{04EDD3BB-3AC8-4D33-9C34-A1EFFBB1FA6B}" srcOrd="0" destOrd="0" presId="urn:microsoft.com/office/officeart/2005/8/layout/radial5"/>
    <dgm:cxn modelId="{D68AB035-73A0-4F7C-A7F4-FA23913C2AEE}" type="presOf" srcId="{65AA72C7-53F9-4E48-B45E-F5159AB8786A}" destId="{3B56396B-40FE-4CD0-AAB0-3429AFF805C2}" srcOrd="1" destOrd="0" presId="urn:microsoft.com/office/officeart/2005/8/layout/radial5"/>
    <dgm:cxn modelId="{6CFF843B-274A-41E9-99E2-B403DBBEE944}" type="presOf" srcId="{070AD739-6CA5-4BD8-87DA-2C860D34B152}" destId="{D00F7C92-9685-4155-A55F-08202ED03BB7}" srcOrd="0" destOrd="0" presId="urn:microsoft.com/office/officeart/2005/8/layout/radial5"/>
    <dgm:cxn modelId="{B1C90E3E-A0DC-42CB-A26C-1833032DDBC5}" srcId="{89B13772-25A2-4BD1-853B-C65C6D8F6EC6}" destId="{473D79E8-8F27-43C3-808F-1A07CD63B02F}" srcOrd="1" destOrd="0" parTransId="{0B6A1A07-1986-415A-8CE1-D6CEC351C857}" sibTransId="{30A09351-F4B2-4479-8DB4-F2783F05D91C}"/>
    <dgm:cxn modelId="{F3E45B46-D553-4811-A754-F62D9A76AF6F}" type="presOf" srcId="{B76C62D1-C2D0-4C5B-9F8A-578A1A585F4A}" destId="{8E318AE2-3925-44BF-A20C-2BA0D39D6DD4}" srcOrd="0" destOrd="0" presId="urn:microsoft.com/office/officeart/2005/8/layout/radial5"/>
    <dgm:cxn modelId="{7D933F51-308D-4095-A1B5-2035FAC558F2}" type="presOf" srcId="{959EE733-F8A7-4D2C-B7A2-B7D729611772}" destId="{54871087-3AAC-43CC-A731-07F05E078A9C}" srcOrd="0" destOrd="0" presId="urn:microsoft.com/office/officeart/2005/8/layout/radial5"/>
    <dgm:cxn modelId="{D1C99971-7BE8-4D65-8B4D-DB3914F07808}" type="presOf" srcId="{00F40202-4FB9-4B17-B35A-4B2FC8E81C2D}" destId="{170603A9-A9B2-4AD2-AD0E-54A50DC587A9}" srcOrd="0" destOrd="0" presId="urn:microsoft.com/office/officeart/2005/8/layout/radial5"/>
    <dgm:cxn modelId="{0EBEE971-A90B-4558-8F06-624A545FFAA4}" srcId="{89B13772-25A2-4BD1-853B-C65C6D8F6EC6}" destId="{ADD6A0D5-B3C7-45B9-94D7-CE7F1185F916}" srcOrd="0" destOrd="0" parTransId="{959EE733-F8A7-4D2C-B7A2-B7D729611772}" sibTransId="{5392708A-34BB-4367-BF08-04F7B8F56861}"/>
    <dgm:cxn modelId="{F7702D56-3538-4EB6-87FF-B43DE27DB46B}" type="presOf" srcId="{0B6A1A07-1986-415A-8CE1-D6CEC351C857}" destId="{E82A0BAE-B92B-4E2A-A931-C19B5714F836}" srcOrd="0" destOrd="0" presId="urn:microsoft.com/office/officeart/2005/8/layout/radial5"/>
    <dgm:cxn modelId="{9817647B-FC0B-4C76-807E-C70D5640D8B0}" type="presOf" srcId="{54676FA2-5585-49BF-806A-B16911E0596A}" destId="{153C6B5D-0DC0-4AB2-B33B-6BE98816D244}" srcOrd="0" destOrd="0" presId="urn:microsoft.com/office/officeart/2005/8/layout/radial5"/>
    <dgm:cxn modelId="{9C9F3D8F-24F4-47AF-81B9-0A2A5212BC7E}" type="presOf" srcId="{00F40202-4FB9-4B17-B35A-4B2FC8E81C2D}" destId="{50E46899-0B43-4473-9643-B780DC810EE3}" srcOrd="1" destOrd="0" presId="urn:microsoft.com/office/officeart/2005/8/layout/radial5"/>
    <dgm:cxn modelId="{9E2B5EA1-3D25-4305-823C-471A5D850E38}" srcId="{89B13772-25A2-4BD1-853B-C65C6D8F6EC6}" destId="{C51045D2-55D7-4EEE-ACAC-6EBA91753738}" srcOrd="3" destOrd="0" parTransId="{54676FA2-5585-49BF-806A-B16911E0596A}" sibTransId="{D648AB6A-D332-4939-AFCD-5768657D9BEA}"/>
    <dgm:cxn modelId="{6A5DCBA2-C041-423C-99E5-55287199438C}" srcId="{89B13772-25A2-4BD1-853B-C65C6D8F6EC6}" destId="{070AD739-6CA5-4BD8-87DA-2C860D34B152}" srcOrd="4" destOrd="0" parTransId="{65AA72C7-53F9-4E48-B45E-F5159AB8786A}" sibTransId="{1F4367A9-D74F-420D-836D-EDA0CCE10AA7}"/>
    <dgm:cxn modelId="{44A1E0A2-5C8F-470D-953A-6F8FCEFF47CE}" type="presOf" srcId="{ADD6A0D5-B3C7-45B9-94D7-CE7F1185F916}" destId="{0BDC1E91-C988-4321-B083-C55CD9203182}" srcOrd="0" destOrd="0" presId="urn:microsoft.com/office/officeart/2005/8/layout/radial5"/>
    <dgm:cxn modelId="{825232AC-60C2-41F7-A697-89A0F7F39AF8}" srcId="{89B13772-25A2-4BD1-853B-C65C6D8F6EC6}" destId="{85648994-E150-41DE-A890-1292785410DE}" srcOrd="2" destOrd="0" parTransId="{00F40202-4FB9-4B17-B35A-4B2FC8E81C2D}" sibTransId="{23F2FF7E-7445-4E6A-BC6F-60488C35E783}"/>
    <dgm:cxn modelId="{5146E1C3-063C-4BDF-94C4-73F025DE1C21}" type="presOf" srcId="{65AA72C7-53F9-4E48-B45E-F5159AB8786A}" destId="{A5703DF7-DA77-4ADD-AAC1-E8E11ECFE9E0}" srcOrd="0" destOrd="0" presId="urn:microsoft.com/office/officeart/2005/8/layout/radial5"/>
    <dgm:cxn modelId="{29C3C9D8-A188-49C7-8877-071F75565DE8}" type="presOf" srcId="{0B6A1A07-1986-415A-8CE1-D6CEC351C857}" destId="{DA201386-298E-4603-9B44-8FC02A8EAAE4}" srcOrd="1" destOrd="0" presId="urn:microsoft.com/office/officeart/2005/8/layout/radial5"/>
    <dgm:cxn modelId="{C1C970E5-D660-4F5D-9E1F-3FCE08DCA476}" type="presOf" srcId="{89B13772-25A2-4BD1-853B-C65C6D8F6EC6}" destId="{636177B8-8A0A-4161-80F1-6A3C717FAE56}" srcOrd="0" destOrd="0" presId="urn:microsoft.com/office/officeart/2005/8/layout/radial5"/>
    <dgm:cxn modelId="{9A76D6EE-FD74-43D0-9EA1-A0BEA1874AD4}" srcId="{B76C62D1-C2D0-4C5B-9F8A-578A1A585F4A}" destId="{89B13772-25A2-4BD1-853B-C65C6D8F6EC6}" srcOrd="0" destOrd="0" parTransId="{3CB611E3-1281-474F-B5FF-8C91E10094BA}" sibTransId="{382905AE-B9A3-4F1C-8592-684B79C2C452}"/>
    <dgm:cxn modelId="{A44453FB-5B46-4FBC-B5BB-ADA155016675}" type="presParOf" srcId="{8E318AE2-3925-44BF-A20C-2BA0D39D6DD4}" destId="{636177B8-8A0A-4161-80F1-6A3C717FAE56}" srcOrd="0" destOrd="0" presId="urn:microsoft.com/office/officeart/2005/8/layout/radial5"/>
    <dgm:cxn modelId="{62852319-92A9-4092-B59B-0C37CD796B08}" type="presParOf" srcId="{8E318AE2-3925-44BF-A20C-2BA0D39D6DD4}" destId="{54871087-3AAC-43CC-A731-07F05E078A9C}" srcOrd="1" destOrd="0" presId="urn:microsoft.com/office/officeart/2005/8/layout/radial5"/>
    <dgm:cxn modelId="{39D390C0-FC23-4A23-AABB-187549FB5C9D}" type="presParOf" srcId="{54871087-3AAC-43CC-A731-07F05E078A9C}" destId="{5932FD87-BA31-4117-8A0F-7823CE31A3E2}" srcOrd="0" destOrd="0" presId="urn:microsoft.com/office/officeart/2005/8/layout/radial5"/>
    <dgm:cxn modelId="{0F87C472-F17F-47A9-9065-E11B0AF42772}" type="presParOf" srcId="{8E318AE2-3925-44BF-A20C-2BA0D39D6DD4}" destId="{0BDC1E91-C988-4321-B083-C55CD9203182}" srcOrd="2" destOrd="0" presId="urn:microsoft.com/office/officeart/2005/8/layout/radial5"/>
    <dgm:cxn modelId="{9565876B-11AE-4378-BC59-A93FAA728A9D}" type="presParOf" srcId="{8E318AE2-3925-44BF-A20C-2BA0D39D6DD4}" destId="{E82A0BAE-B92B-4E2A-A931-C19B5714F836}" srcOrd="3" destOrd="0" presId="urn:microsoft.com/office/officeart/2005/8/layout/radial5"/>
    <dgm:cxn modelId="{AB797785-1EAA-4421-B9E1-0DF3A386749E}" type="presParOf" srcId="{E82A0BAE-B92B-4E2A-A931-C19B5714F836}" destId="{DA201386-298E-4603-9B44-8FC02A8EAAE4}" srcOrd="0" destOrd="0" presId="urn:microsoft.com/office/officeart/2005/8/layout/radial5"/>
    <dgm:cxn modelId="{9A7CDE90-C695-43FA-938F-A5ED39004E60}" type="presParOf" srcId="{8E318AE2-3925-44BF-A20C-2BA0D39D6DD4}" destId="{04EDD3BB-3AC8-4D33-9C34-A1EFFBB1FA6B}" srcOrd="4" destOrd="0" presId="urn:microsoft.com/office/officeart/2005/8/layout/radial5"/>
    <dgm:cxn modelId="{B5F19D64-609E-4732-91DC-AA55C7FD501E}" type="presParOf" srcId="{8E318AE2-3925-44BF-A20C-2BA0D39D6DD4}" destId="{170603A9-A9B2-4AD2-AD0E-54A50DC587A9}" srcOrd="5" destOrd="0" presId="urn:microsoft.com/office/officeart/2005/8/layout/radial5"/>
    <dgm:cxn modelId="{E931DF69-D8BE-459F-AC11-C5099A3A1506}" type="presParOf" srcId="{170603A9-A9B2-4AD2-AD0E-54A50DC587A9}" destId="{50E46899-0B43-4473-9643-B780DC810EE3}" srcOrd="0" destOrd="0" presId="urn:microsoft.com/office/officeart/2005/8/layout/radial5"/>
    <dgm:cxn modelId="{3F695DD4-52BA-4FC8-91F1-CEA524C77366}" type="presParOf" srcId="{8E318AE2-3925-44BF-A20C-2BA0D39D6DD4}" destId="{B7580200-181E-4A0F-87F7-32599096F3CC}" srcOrd="6" destOrd="0" presId="urn:microsoft.com/office/officeart/2005/8/layout/radial5"/>
    <dgm:cxn modelId="{EA006F00-D0CC-4A30-8E1F-8E7DA80D2FFC}" type="presParOf" srcId="{8E318AE2-3925-44BF-A20C-2BA0D39D6DD4}" destId="{153C6B5D-0DC0-4AB2-B33B-6BE98816D244}" srcOrd="7" destOrd="0" presId="urn:microsoft.com/office/officeart/2005/8/layout/radial5"/>
    <dgm:cxn modelId="{C20E75D0-B85E-4FB2-A0AD-17C025B3B353}" type="presParOf" srcId="{153C6B5D-0DC0-4AB2-B33B-6BE98816D244}" destId="{4ED3D85D-0E0C-4BE7-B036-1328AFBF30D9}" srcOrd="0" destOrd="0" presId="urn:microsoft.com/office/officeart/2005/8/layout/radial5"/>
    <dgm:cxn modelId="{D25DF2F6-794E-430D-8B50-7A8CA75B107C}" type="presParOf" srcId="{8E318AE2-3925-44BF-A20C-2BA0D39D6DD4}" destId="{23BB747D-2A83-4320-AAA5-5213B45807F3}" srcOrd="8" destOrd="0" presId="urn:microsoft.com/office/officeart/2005/8/layout/radial5"/>
    <dgm:cxn modelId="{49C8B0C6-6B38-4165-A586-78C38945345D}" type="presParOf" srcId="{8E318AE2-3925-44BF-A20C-2BA0D39D6DD4}" destId="{A5703DF7-DA77-4ADD-AAC1-E8E11ECFE9E0}" srcOrd="9" destOrd="0" presId="urn:microsoft.com/office/officeart/2005/8/layout/radial5"/>
    <dgm:cxn modelId="{27052C4F-8FB6-4F3A-986C-70FD032A5664}" type="presParOf" srcId="{A5703DF7-DA77-4ADD-AAC1-E8E11ECFE9E0}" destId="{3B56396B-40FE-4CD0-AAB0-3429AFF805C2}" srcOrd="0" destOrd="0" presId="urn:microsoft.com/office/officeart/2005/8/layout/radial5"/>
    <dgm:cxn modelId="{41027656-0BE9-42FE-BA7C-2203D0113BBA}" type="presParOf" srcId="{8E318AE2-3925-44BF-A20C-2BA0D39D6DD4}" destId="{D00F7C92-9685-4155-A55F-08202ED03BB7}" srcOrd="10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A844FF-D5FD-4BE1-9C5E-C7C0AC018A8A}" type="doc">
      <dgm:prSet loTypeId="urn:microsoft.com/office/officeart/2005/8/layout/list1" loCatId="list" qsTypeId="urn:microsoft.com/office/officeart/2005/8/quickstyle/3d4" qsCatId="3D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EDB81E76-0B3C-4111-BA3C-9D71ABDB32AD}">
      <dgm:prSet phldrT="[Text]"/>
      <dgm:spPr/>
      <dgm:t>
        <a:bodyPr/>
        <a:lstStyle/>
        <a:p>
          <a:r>
            <a:rPr lang="en-CA" dirty="0"/>
            <a:t>Decision Tree</a:t>
          </a:r>
        </a:p>
      </dgm:t>
    </dgm:pt>
    <dgm:pt modelId="{E5D283A4-9643-4581-9C74-C1CBB7B1EFE9}" type="parTrans" cxnId="{2649623E-A2E1-4266-8107-DF359B87423F}">
      <dgm:prSet/>
      <dgm:spPr/>
      <dgm:t>
        <a:bodyPr/>
        <a:lstStyle/>
        <a:p>
          <a:endParaRPr lang="en-CA"/>
        </a:p>
      </dgm:t>
    </dgm:pt>
    <dgm:pt modelId="{307A9D4B-644B-4C4B-983D-185EE4D5BC9B}" type="sibTrans" cxnId="{2649623E-A2E1-4266-8107-DF359B87423F}">
      <dgm:prSet/>
      <dgm:spPr/>
      <dgm:t>
        <a:bodyPr/>
        <a:lstStyle/>
        <a:p>
          <a:endParaRPr lang="en-CA"/>
        </a:p>
      </dgm:t>
    </dgm:pt>
    <dgm:pt modelId="{4F67DB48-AE26-4155-A84C-3A34BB77219E}">
      <dgm:prSet phldrT="[Text]"/>
      <dgm:spPr/>
      <dgm:t>
        <a:bodyPr/>
        <a:lstStyle/>
        <a:p>
          <a:r>
            <a:rPr lang="en-CA" dirty="0"/>
            <a:t>K-Nearest Neighbors</a:t>
          </a:r>
        </a:p>
      </dgm:t>
    </dgm:pt>
    <dgm:pt modelId="{4231E71C-464F-4BF9-BCBA-1E2F1302D11A}" type="parTrans" cxnId="{232E6EAC-F46A-4764-986A-D3115913BA42}">
      <dgm:prSet/>
      <dgm:spPr/>
      <dgm:t>
        <a:bodyPr/>
        <a:lstStyle/>
        <a:p>
          <a:endParaRPr lang="en-CA"/>
        </a:p>
      </dgm:t>
    </dgm:pt>
    <dgm:pt modelId="{10791A2A-DB52-49D1-A643-A46AE9BEC1AA}" type="sibTrans" cxnId="{232E6EAC-F46A-4764-986A-D3115913BA42}">
      <dgm:prSet/>
      <dgm:spPr/>
      <dgm:t>
        <a:bodyPr/>
        <a:lstStyle/>
        <a:p>
          <a:endParaRPr lang="en-CA"/>
        </a:p>
      </dgm:t>
    </dgm:pt>
    <dgm:pt modelId="{011E96AE-3317-42C5-8AFF-391F62743C2B}">
      <dgm:prSet phldrT="[Text]"/>
      <dgm:spPr/>
      <dgm:t>
        <a:bodyPr/>
        <a:lstStyle/>
        <a:p>
          <a:r>
            <a:rPr lang="en-CA" dirty="0"/>
            <a:t>Naïve Bayes</a:t>
          </a:r>
        </a:p>
      </dgm:t>
    </dgm:pt>
    <dgm:pt modelId="{A20A84DA-E351-4205-BAE4-7B7FD4E4C3D8}" type="parTrans" cxnId="{36313AA1-A8FD-4E6F-BC35-FAB2180C4EBD}">
      <dgm:prSet/>
      <dgm:spPr/>
      <dgm:t>
        <a:bodyPr/>
        <a:lstStyle/>
        <a:p>
          <a:endParaRPr lang="en-CA"/>
        </a:p>
      </dgm:t>
    </dgm:pt>
    <dgm:pt modelId="{85B40F4B-E5E2-44A5-BFFE-B3C520D5BD17}" type="sibTrans" cxnId="{36313AA1-A8FD-4E6F-BC35-FAB2180C4EBD}">
      <dgm:prSet/>
      <dgm:spPr/>
      <dgm:t>
        <a:bodyPr/>
        <a:lstStyle/>
        <a:p>
          <a:endParaRPr lang="en-CA"/>
        </a:p>
      </dgm:t>
    </dgm:pt>
    <dgm:pt modelId="{69BC7433-8162-4D03-83E8-D0BC080B672D}" type="pres">
      <dgm:prSet presAssocID="{D6A844FF-D5FD-4BE1-9C5E-C7C0AC018A8A}" presName="linear" presStyleCnt="0">
        <dgm:presLayoutVars>
          <dgm:dir/>
          <dgm:animLvl val="lvl"/>
          <dgm:resizeHandles val="exact"/>
        </dgm:presLayoutVars>
      </dgm:prSet>
      <dgm:spPr/>
    </dgm:pt>
    <dgm:pt modelId="{BD68BB9D-791A-4BB3-8C95-4EF98B9D347E}" type="pres">
      <dgm:prSet presAssocID="{EDB81E76-0B3C-4111-BA3C-9D71ABDB32AD}" presName="parentLin" presStyleCnt="0"/>
      <dgm:spPr/>
    </dgm:pt>
    <dgm:pt modelId="{054376E6-A968-4A1A-8187-7901CD851687}" type="pres">
      <dgm:prSet presAssocID="{EDB81E76-0B3C-4111-BA3C-9D71ABDB32AD}" presName="parentLeftMargin" presStyleLbl="node1" presStyleIdx="0" presStyleCnt="3"/>
      <dgm:spPr/>
    </dgm:pt>
    <dgm:pt modelId="{961397B7-BB65-455B-80E7-8213235F3E62}" type="pres">
      <dgm:prSet presAssocID="{EDB81E76-0B3C-4111-BA3C-9D71ABDB32A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4AE9A40-D127-483C-AC77-BEB4B5473FEC}" type="pres">
      <dgm:prSet presAssocID="{EDB81E76-0B3C-4111-BA3C-9D71ABDB32AD}" presName="negativeSpace" presStyleCnt="0"/>
      <dgm:spPr/>
    </dgm:pt>
    <dgm:pt modelId="{DF330287-D722-48E2-8F81-9E1A2CE7E91F}" type="pres">
      <dgm:prSet presAssocID="{EDB81E76-0B3C-4111-BA3C-9D71ABDB32AD}" presName="childText" presStyleLbl="conFgAcc1" presStyleIdx="0" presStyleCnt="3">
        <dgm:presLayoutVars>
          <dgm:bulletEnabled val="1"/>
        </dgm:presLayoutVars>
      </dgm:prSet>
      <dgm:spPr/>
    </dgm:pt>
    <dgm:pt modelId="{FB95A9FF-754C-46C7-9CAE-EA86155DC7CB}" type="pres">
      <dgm:prSet presAssocID="{307A9D4B-644B-4C4B-983D-185EE4D5BC9B}" presName="spaceBetweenRectangles" presStyleCnt="0"/>
      <dgm:spPr/>
    </dgm:pt>
    <dgm:pt modelId="{CE050B2C-C048-4226-ADFF-802F09DEAD05}" type="pres">
      <dgm:prSet presAssocID="{4F67DB48-AE26-4155-A84C-3A34BB77219E}" presName="parentLin" presStyleCnt="0"/>
      <dgm:spPr/>
    </dgm:pt>
    <dgm:pt modelId="{13DD11E6-FA5B-4D36-A6B7-3834FC1238E2}" type="pres">
      <dgm:prSet presAssocID="{4F67DB48-AE26-4155-A84C-3A34BB77219E}" presName="parentLeftMargin" presStyleLbl="node1" presStyleIdx="0" presStyleCnt="3"/>
      <dgm:spPr/>
    </dgm:pt>
    <dgm:pt modelId="{5FC09E29-C5BF-4F9C-86C0-59BFEACF5E3E}" type="pres">
      <dgm:prSet presAssocID="{4F67DB48-AE26-4155-A84C-3A34BB77219E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AEBE394-C776-4E85-AD29-9F360C150EF6}" type="pres">
      <dgm:prSet presAssocID="{4F67DB48-AE26-4155-A84C-3A34BB77219E}" presName="negativeSpace" presStyleCnt="0"/>
      <dgm:spPr/>
    </dgm:pt>
    <dgm:pt modelId="{4B7A4995-D06C-4C39-A306-2C72B9ED2E78}" type="pres">
      <dgm:prSet presAssocID="{4F67DB48-AE26-4155-A84C-3A34BB77219E}" presName="childText" presStyleLbl="conFgAcc1" presStyleIdx="1" presStyleCnt="3">
        <dgm:presLayoutVars>
          <dgm:bulletEnabled val="1"/>
        </dgm:presLayoutVars>
      </dgm:prSet>
      <dgm:spPr/>
    </dgm:pt>
    <dgm:pt modelId="{AC892A3E-5BED-48CD-B6EF-9CB486D11009}" type="pres">
      <dgm:prSet presAssocID="{10791A2A-DB52-49D1-A643-A46AE9BEC1AA}" presName="spaceBetweenRectangles" presStyleCnt="0"/>
      <dgm:spPr/>
    </dgm:pt>
    <dgm:pt modelId="{3F24CCFB-A7F0-4F2F-80EF-FCEBE4F89BDB}" type="pres">
      <dgm:prSet presAssocID="{011E96AE-3317-42C5-8AFF-391F62743C2B}" presName="parentLin" presStyleCnt="0"/>
      <dgm:spPr/>
    </dgm:pt>
    <dgm:pt modelId="{6FCD1D71-BDD4-45EE-B23F-659E5377BF39}" type="pres">
      <dgm:prSet presAssocID="{011E96AE-3317-42C5-8AFF-391F62743C2B}" presName="parentLeftMargin" presStyleLbl="node1" presStyleIdx="1" presStyleCnt="3"/>
      <dgm:spPr/>
    </dgm:pt>
    <dgm:pt modelId="{459E6FD6-B15F-440E-8F38-AC088573E53E}" type="pres">
      <dgm:prSet presAssocID="{011E96AE-3317-42C5-8AFF-391F62743C2B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8D15C46F-A256-4A49-A9BE-2C18AFC74F89}" type="pres">
      <dgm:prSet presAssocID="{011E96AE-3317-42C5-8AFF-391F62743C2B}" presName="negativeSpace" presStyleCnt="0"/>
      <dgm:spPr/>
    </dgm:pt>
    <dgm:pt modelId="{499E49D2-3612-42A8-A908-8342B19EE1F4}" type="pres">
      <dgm:prSet presAssocID="{011E96AE-3317-42C5-8AFF-391F62743C2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19679710-EE39-45DC-A492-FEA000BC823B}" type="presOf" srcId="{EDB81E76-0B3C-4111-BA3C-9D71ABDB32AD}" destId="{054376E6-A968-4A1A-8187-7901CD851687}" srcOrd="0" destOrd="0" presId="urn:microsoft.com/office/officeart/2005/8/layout/list1"/>
    <dgm:cxn modelId="{DC51761F-11D8-4B13-B32C-416C83EA3AC9}" type="presOf" srcId="{011E96AE-3317-42C5-8AFF-391F62743C2B}" destId="{459E6FD6-B15F-440E-8F38-AC088573E53E}" srcOrd="1" destOrd="0" presId="urn:microsoft.com/office/officeart/2005/8/layout/list1"/>
    <dgm:cxn modelId="{2649623E-A2E1-4266-8107-DF359B87423F}" srcId="{D6A844FF-D5FD-4BE1-9C5E-C7C0AC018A8A}" destId="{EDB81E76-0B3C-4111-BA3C-9D71ABDB32AD}" srcOrd="0" destOrd="0" parTransId="{E5D283A4-9643-4581-9C74-C1CBB7B1EFE9}" sibTransId="{307A9D4B-644B-4C4B-983D-185EE4D5BC9B}"/>
    <dgm:cxn modelId="{0978D261-0AB2-479D-943B-40A5847B16B1}" type="presOf" srcId="{4F67DB48-AE26-4155-A84C-3A34BB77219E}" destId="{5FC09E29-C5BF-4F9C-86C0-59BFEACF5E3E}" srcOrd="1" destOrd="0" presId="urn:microsoft.com/office/officeart/2005/8/layout/list1"/>
    <dgm:cxn modelId="{47C0A37F-97E5-43A2-88E3-6BCDD5C6262F}" type="presOf" srcId="{EDB81E76-0B3C-4111-BA3C-9D71ABDB32AD}" destId="{961397B7-BB65-455B-80E7-8213235F3E62}" srcOrd="1" destOrd="0" presId="urn:microsoft.com/office/officeart/2005/8/layout/list1"/>
    <dgm:cxn modelId="{7A4F7E93-EEC6-43F2-B455-CDD4E8E089F1}" type="presOf" srcId="{011E96AE-3317-42C5-8AFF-391F62743C2B}" destId="{6FCD1D71-BDD4-45EE-B23F-659E5377BF39}" srcOrd="0" destOrd="0" presId="urn:microsoft.com/office/officeart/2005/8/layout/list1"/>
    <dgm:cxn modelId="{36313AA1-A8FD-4E6F-BC35-FAB2180C4EBD}" srcId="{D6A844FF-D5FD-4BE1-9C5E-C7C0AC018A8A}" destId="{011E96AE-3317-42C5-8AFF-391F62743C2B}" srcOrd="2" destOrd="0" parTransId="{A20A84DA-E351-4205-BAE4-7B7FD4E4C3D8}" sibTransId="{85B40F4B-E5E2-44A5-BFFE-B3C520D5BD17}"/>
    <dgm:cxn modelId="{232E6EAC-F46A-4764-986A-D3115913BA42}" srcId="{D6A844FF-D5FD-4BE1-9C5E-C7C0AC018A8A}" destId="{4F67DB48-AE26-4155-A84C-3A34BB77219E}" srcOrd="1" destOrd="0" parTransId="{4231E71C-464F-4BF9-BCBA-1E2F1302D11A}" sibTransId="{10791A2A-DB52-49D1-A643-A46AE9BEC1AA}"/>
    <dgm:cxn modelId="{DC5534DE-ADBB-4DA2-B609-B180DB3801DD}" type="presOf" srcId="{4F67DB48-AE26-4155-A84C-3A34BB77219E}" destId="{13DD11E6-FA5B-4D36-A6B7-3834FC1238E2}" srcOrd="0" destOrd="0" presId="urn:microsoft.com/office/officeart/2005/8/layout/list1"/>
    <dgm:cxn modelId="{8AEBC1E5-18C1-418E-9B6A-8A2B8A9CA5F4}" type="presOf" srcId="{D6A844FF-D5FD-4BE1-9C5E-C7C0AC018A8A}" destId="{69BC7433-8162-4D03-83E8-D0BC080B672D}" srcOrd="0" destOrd="0" presId="urn:microsoft.com/office/officeart/2005/8/layout/list1"/>
    <dgm:cxn modelId="{DC7C84DE-7F5E-419D-A77B-7DA277EBA10A}" type="presParOf" srcId="{69BC7433-8162-4D03-83E8-D0BC080B672D}" destId="{BD68BB9D-791A-4BB3-8C95-4EF98B9D347E}" srcOrd="0" destOrd="0" presId="urn:microsoft.com/office/officeart/2005/8/layout/list1"/>
    <dgm:cxn modelId="{08BA0889-BB05-4DA1-8ED4-E64CBA081072}" type="presParOf" srcId="{BD68BB9D-791A-4BB3-8C95-4EF98B9D347E}" destId="{054376E6-A968-4A1A-8187-7901CD851687}" srcOrd="0" destOrd="0" presId="urn:microsoft.com/office/officeart/2005/8/layout/list1"/>
    <dgm:cxn modelId="{76B53FDC-95A4-4005-BF4F-2F58C7E1F3DD}" type="presParOf" srcId="{BD68BB9D-791A-4BB3-8C95-4EF98B9D347E}" destId="{961397B7-BB65-455B-80E7-8213235F3E62}" srcOrd="1" destOrd="0" presId="urn:microsoft.com/office/officeart/2005/8/layout/list1"/>
    <dgm:cxn modelId="{F247C358-4AF0-4E08-990D-9616E32414DA}" type="presParOf" srcId="{69BC7433-8162-4D03-83E8-D0BC080B672D}" destId="{84AE9A40-D127-483C-AC77-BEB4B5473FEC}" srcOrd="1" destOrd="0" presId="urn:microsoft.com/office/officeart/2005/8/layout/list1"/>
    <dgm:cxn modelId="{CF58E39D-7298-4744-9A13-20E6C57F88BF}" type="presParOf" srcId="{69BC7433-8162-4D03-83E8-D0BC080B672D}" destId="{DF330287-D722-48E2-8F81-9E1A2CE7E91F}" srcOrd="2" destOrd="0" presId="urn:microsoft.com/office/officeart/2005/8/layout/list1"/>
    <dgm:cxn modelId="{7CB949D3-A8AF-46B9-9B6E-7CADD7DBCB1F}" type="presParOf" srcId="{69BC7433-8162-4D03-83E8-D0BC080B672D}" destId="{FB95A9FF-754C-46C7-9CAE-EA86155DC7CB}" srcOrd="3" destOrd="0" presId="urn:microsoft.com/office/officeart/2005/8/layout/list1"/>
    <dgm:cxn modelId="{21794B0A-7632-4C97-B8B6-5D2A4C17DCEE}" type="presParOf" srcId="{69BC7433-8162-4D03-83E8-D0BC080B672D}" destId="{CE050B2C-C048-4226-ADFF-802F09DEAD05}" srcOrd="4" destOrd="0" presId="urn:microsoft.com/office/officeart/2005/8/layout/list1"/>
    <dgm:cxn modelId="{66540A18-FFCD-46A9-A1FB-1C52C2FDA0BB}" type="presParOf" srcId="{CE050B2C-C048-4226-ADFF-802F09DEAD05}" destId="{13DD11E6-FA5B-4D36-A6B7-3834FC1238E2}" srcOrd="0" destOrd="0" presId="urn:microsoft.com/office/officeart/2005/8/layout/list1"/>
    <dgm:cxn modelId="{FE684AF1-7B84-4253-A74A-CB944A19A823}" type="presParOf" srcId="{CE050B2C-C048-4226-ADFF-802F09DEAD05}" destId="{5FC09E29-C5BF-4F9C-86C0-59BFEACF5E3E}" srcOrd="1" destOrd="0" presId="urn:microsoft.com/office/officeart/2005/8/layout/list1"/>
    <dgm:cxn modelId="{0EB39CB4-4BD6-4145-AF29-82824A754C30}" type="presParOf" srcId="{69BC7433-8162-4D03-83E8-D0BC080B672D}" destId="{CAEBE394-C776-4E85-AD29-9F360C150EF6}" srcOrd="5" destOrd="0" presId="urn:microsoft.com/office/officeart/2005/8/layout/list1"/>
    <dgm:cxn modelId="{087624F8-A6E0-4C9F-B831-36EB57A53957}" type="presParOf" srcId="{69BC7433-8162-4D03-83E8-D0BC080B672D}" destId="{4B7A4995-D06C-4C39-A306-2C72B9ED2E78}" srcOrd="6" destOrd="0" presId="urn:microsoft.com/office/officeart/2005/8/layout/list1"/>
    <dgm:cxn modelId="{C71C6A16-A7E7-4FF0-B237-8A899760C42B}" type="presParOf" srcId="{69BC7433-8162-4D03-83E8-D0BC080B672D}" destId="{AC892A3E-5BED-48CD-B6EF-9CB486D11009}" srcOrd="7" destOrd="0" presId="urn:microsoft.com/office/officeart/2005/8/layout/list1"/>
    <dgm:cxn modelId="{D6C81578-5A15-4CED-AC6E-11DF4FB45694}" type="presParOf" srcId="{69BC7433-8162-4D03-83E8-D0BC080B672D}" destId="{3F24CCFB-A7F0-4F2F-80EF-FCEBE4F89BDB}" srcOrd="8" destOrd="0" presId="urn:microsoft.com/office/officeart/2005/8/layout/list1"/>
    <dgm:cxn modelId="{1F42F698-7A79-4BBE-9719-D3D2C2C8CAA8}" type="presParOf" srcId="{3F24CCFB-A7F0-4F2F-80EF-FCEBE4F89BDB}" destId="{6FCD1D71-BDD4-45EE-B23F-659E5377BF39}" srcOrd="0" destOrd="0" presId="urn:microsoft.com/office/officeart/2005/8/layout/list1"/>
    <dgm:cxn modelId="{97189BAB-2832-44DA-BF61-DE2CD75D823A}" type="presParOf" srcId="{3F24CCFB-A7F0-4F2F-80EF-FCEBE4F89BDB}" destId="{459E6FD6-B15F-440E-8F38-AC088573E53E}" srcOrd="1" destOrd="0" presId="urn:microsoft.com/office/officeart/2005/8/layout/list1"/>
    <dgm:cxn modelId="{72E174C5-1448-448C-A136-0AC9960B8B38}" type="presParOf" srcId="{69BC7433-8162-4D03-83E8-D0BC080B672D}" destId="{8D15C46F-A256-4A49-A9BE-2C18AFC74F89}" srcOrd="9" destOrd="0" presId="urn:microsoft.com/office/officeart/2005/8/layout/list1"/>
    <dgm:cxn modelId="{B96474B0-AAF3-4370-8C21-0C6072F59C4F}" type="presParOf" srcId="{69BC7433-8162-4D03-83E8-D0BC080B672D}" destId="{499E49D2-3612-42A8-A908-8342B19EE1F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CAF9413-4F0A-4FEB-AE16-627C7C77D60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331AAD65-9DAA-4B90-A691-49A550A33DF0}">
      <dgm:prSet phldrT="[Text]" custT="1"/>
      <dgm:spPr/>
      <dgm:t>
        <a:bodyPr/>
        <a:lstStyle/>
        <a:p>
          <a:r>
            <a:rPr lang="en-CA" sz="3600" dirty="0"/>
            <a:t>Cleaning Dataset</a:t>
          </a:r>
        </a:p>
      </dgm:t>
    </dgm:pt>
    <dgm:pt modelId="{74721B36-F83E-4FD1-AE9F-DBE6000EE8DF}" type="parTrans" cxnId="{9EB627BD-D2DE-4B53-943B-82505CC0D7D1}">
      <dgm:prSet/>
      <dgm:spPr/>
      <dgm:t>
        <a:bodyPr/>
        <a:lstStyle/>
        <a:p>
          <a:endParaRPr lang="en-CA"/>
        </a:p>
      </dgm:t>
    </dgm:pt>
    <dgm:pt modelId="{DB2BB1A0-03B4-41BE-AC34-F782123B0569}" type="sibTrans" cxnId="{9EB627BD-D2DE-4B53-943B-82505CC0D7D1}">
      <dgm:prSet/>
      <dgm:spPr/>
      <dgm:t>
        <a:bodyPr/>
        <a:lstStyle/>
        <a:p>
          <a:endParaRPr lang="en-CA"/>
        </a:p>
      </dgm:t>
    </dgm:pt>
    <dgm:pt modelId="{75C54369-AFBB-476C-AD90-D661F7C1006C}">
      <dgm:prSet phldrT="[Text]" custT="1"/>
      <dgm:spPr/>
      <dgm:t>
        <a:bodyPr/>
        <a:lstStyle/>
        <a:p>
          <a:pPr algn="l"/>
          <a:r>
            <a:rPr lang="en-CA" sz="2500" dirty="0"/>
            <a:t>Removing duplicate rows (47,920).</a:t>
          </a:r>
        </a:p>
      </dgm:t>
    </dgm:pt>
    <dgm:pt modelId="{847ADAAA-F1D2-4B93-AC5E-A278E7FB70FD}" type="parTrans" cxnId="{79A95F23-E130-4DE6-8142-3D1EAFEC249F}">
      <dgm:prSet/>
      <dgm:spPr/>
      <dgm:t>
        <a:bodyPr/>
        <a:lstStyle/>
        <a:p>
          <a:endParaRPr lang="en-CA"/>
        </a:p>
      </dgm:t>
    </dgm:pt>
    <dgm:pt modelId="{033B96C0-4EA9-4C02-AA51-72EC86F0F328}" type="sibTrans" cxnId="{79A95F23-E130-4DE6-8142-3D1EAFEC249F}">
      <dgm:prSet/>
      <dgm:spPr/>
      <dgm:t>
        <a:bodyPr/>
        <a:lstStyle/>
        <a:p>
          <a:endParaRPr lang="en-CA"/>
        </a:p>
      </dgm:t>
    </dgm:pt>
    <dgm:pt modelId="{9036A88D-C992-4CA4-95A4-66B5481B4354}">
      <dgm:prSet phldrT="[Text]" custT="1"/>
      <dgm:spPr/>
      <dgm:t>
        <a:bodyPr/>
        <a:lstStyle/>
        <a:p>
          <a:pPr algn="l"/>
          <a:r>
            <a:rPr lang="en-CA" sz="2500" dirty="0"/>
            <a:t>Omitting missing values (88).</a:t>
          </a:r>
        </a:p>
      </dgm:t>
    </dgm:pt>
    <dgm:pt modelId="{E703C800-CE75-471C-9866-ADEEFA84FB73}" type="parTrans" cxnId="{E1D7A31D-47B6-4C03-8FC9-3D559CA01B7C}">
      <dgm:prSet/>
      <dgm:spPr/>
      <dgm:t>
        <a:bodyPr/>
        <a:lstStyle/>
        <a:p>
          <a:endParaRPr lang="en-CA"/>
        </a:p>
      </dgm:t>
    </dgm:pt>
    <dgm:pt modelId="{52545860-89B0-49E8-84E4-CA418B92497C}" type="sibTrans" cxnId="{E1D7A31D-47B6-4C03-8FC9-3D559CA01B7C}">
      <dgm:prSet/>
      <dgm:spPr/>
      <dgm:t>
        <a:bodyPr/>
        <a:lstStyle/>
        <a:p>
          <a:endParaRPr lang="en-CA"/>
        </a:p>
      </dgm:t>
    </dgm:pt>
    <dgm:pt modelId="{E90E35D9-8974-40A0-8ABA-57A8C70A7BC3}">
      <dgm:prSet phldrT="[Text]" custT="1"/>
      <dgm:spPr/>
      <dgm:t>
        <a:bodyPr/>
        <a:lstStyle/>
        <a:p>
          <a:pPr algn="l"/>
          <a:r>
            <a:rPr lang="en-CA" sz="2500" dirty="0"/>
            <a:t>Dropping rows with data to years other than period 2014-2023 (1,171).</a:t>
          </a:r>
        </a:p>
      </dgm:t>
    </dgm:pt>
    <dgm:pt modelId="{82701352-5D80-445C-81B6-EF98958D05D1}" type="parTrans" cxnId="{DD5F2EB3-1E6E-4FA4-8559-33F4603B2832}">
      <dgm:prSet/>
      <dgm:spPr/>
      <dgm:t>
        <a:bodyPr/>
        <a:lstStyle/>
        <a:p>
          <a:endParaRPr lang="en-CA"/>
        </a:p>
      </dgm:t>
    </dgm:pt>
    <dgm:pt modelId="{1C6EDAC7-9A7B-434C-9129-08C8F5CA2C4D}" type="sibTrans" cxnId="{DD5F2EB3-1E6E-4FA4-8559-33F4603B2832}">
      <dgm:prSet/>
      <dgm:spPr/>
      <dgm:t>
        <a:bodyPr/>
        <a:lstStyle/>
        <a:p>
          <a:endParaRPr lang="en-CA"/>
        </a:p>
      </dgm:t>
    </dgm:pt>
    <dgm:pt modelId="{C27A8768-75B8-4270-AE46-314ECD63B9AF}">
      <dgm:prSet phldrT="[Text]" custT="1"/>
      <dgm:spPr/>
      <dgm:t>
        <a:bodyPr/>
        <a:lstStyle/>
        <a:p>
          <a:pPr algn="l"/>
          <a:r>
            <a:rPr lang="en-US" sz="2500" dirty="0"/>
            <a:t>Dropping rows that contains NSA in variables related to neighborhood structure (5,066).</a:t>
          </a:r>
          <a:endParaRPr lang="en-CA" sz="2500" dirty="0"/>
        </a:p>
      </dgm:t>
    </dgm:pt>
    <dgm:pt modelId="{0CA5BA76-3987-42D4-8443-FB32EB76FF6D}" type="parTrans" cxnId="{1513F56C-0232-4273-A7F2-B081468DE64A}">
      <dgm:prSet/>
      <dgm:spPr/>
      <dgm:t>
        <a:bodyPr/>
        <a:lstStyle/>
        <a:p>
          <a:endParaRPr lang="en-CA"/>
        </a:p>
      </dgm:t>
    </dgm:pt>
    <dgm:pt modelId="{AA7D5687-12B9-4523-97AF-691A8BCE332E}" type="sibTrans" cxnId="{1513F56C-0232-4273-A7F2-B081468DE64A}">
      <dgm:prSet/>
      <dgm:spPr/>
      <dgm:t>
        <a:bodyPr/>
        <a:lstStyle/>
        <a:p>
          <a:endParaRPr lang="en-CA"/>
        </a:p>
      </dgm:t>
    </dgm:pt>
    <dgm:pt modelId="{C1EC33B8-9715-4648-9A17-5CDE60EB518E}">
      <dgm:prSet phldrT="[Text]"/>
      <dgm:spPr/>
      <dgm:t>
        <a:bodyPr/>
        <a:lstStyle/>
        <a:p>
          <a:pPr algn="ctr">
            <a:buFontTx/>
            <a:buNone/>
          </a:pPr>
          <a:r>
            <a:rPr lang="en-CA" sz="2900" dirty="0"/>
            <a:t>From 372,899 to 318,654 observations</a:t>
          </a:r>
        </a:p>
      </dgm:t>
    </dgm:pt>
    <dgm:pt modelId="{3D782F09-4EFA-453A-84F2-8E8555E4A119}" type="parTrans" cxnId="{611AE0D3-5C82-4515-A3E1-208B7A17EE5F}">
      <dgm:prSet/>
      <dgm:spPr/>
      <dgm:t>
        <a:bodyPr/>
        <a:lstStyle/>
        <a:p>
          <a:endParaRPr lang="en-CA"/>
        </a:p>
      </dgm:t>
    </dgm:pt>
    <dgm:pt modelId="{943ABF71-F768-4088-B4A3-A24B0708A97B}" type="sibTrans" cxnId="{611AE0D3-5C82-4515-A3E1-208B7A17EE5F}">
      <dgm:prSet/>
      <dgm:spPr/>
      <dgm:t>
        <a:bodyPr/>
        <a:lstStyle/>
        <a:p>
          <a:endParaRPr lang="en-CA"/>
        </a:p>
      </dgm:t>
    </dgm:pt>
    <dgm:pt modelId="{372D8789-535B-42F0-850A-1CEFF1D85548}">
      <dgm:prSet phldrT="[Text]"/>
      <dgm:spPr/>
      <dgm:t>
        <a:bodyPr/>
        <a:lstStyle/>
        <a:p>
          <a:pPr algn="l">
            <a:buFontTx/>
            <a:buNone/>
          </a:pPr>
          <a:endParaRPr lang="en-CA" sz="2900" dirty="0"/>
        </a:p>
      </dgm:t>
    </dgm:pt>
    <dgm:pt modelId="{BC3FB9E2-823F-4565-A1E5-B3CF975B651D}" type="parTrans" cxnId="{69432343-7712-4C6A-B6A8-A1E5893C3F59}">
      <dgm:prSet/>
      <dgm:spPr/>
      <dgm:t>
        <a:bodyPr/>
        <a:lstStyle/>
        <a:p>
          <a:endParaRPr lang="en-CA"/>
        </a:p>
      </dgm:t>
    </dgm:pt>
    <dgm:pt modelId="{5ACD6CE1-AFCC-4CAF-A048-7A0D5252BE1B}" type="sibTrans" cxnId="{69432343-7712-4C6A-B6A8-A1E5893C3F59}">
      <dgm:prSet/>
      <dgm:spPr/>
      <dgm:t>
        <a:bodyPr/>
        <a:lstStyle/>
        <a:p>
          <a:endParaRPr lang="en-CA"/>
        </a:p>
      </dgm:t>
    </dgm:pt>
    <dgm:pt modelId="{817236BC-A199-45A5-891A-32AADED64C8A}">
      <dgm:prSet phldrT="[Text]"/>
      <dgm:spPr/>
      <dgm:t>
        <a:bodyPr/>
        <a:lstStyle/>
        <a:p>
          <a:pPr algn="ctr">
            <a:buFontTx/>
            <a:buNone/>
          </a:pPr>
          <a:r>
            <a:rPr lang="en-CA" sz="2900" dirty="0"/>
            <a:t>after data cleaning.</a:t>
          </a:r>
        </a:p>
      </dgm:t>
    </dgm:pt>
    <dgm:pt modelId="{E23057BA-F5D4-46FE-81B2-4F056B62748C}" type="parTrans" cxnId="{A37E35A6-7ED2-4458-8D5A-DB4333427851}">
      <dgm:prSet/>
      <dgm:spPr/>
      <dgm:t>
        <a:bodyPr/>
        <a:lstStyle/>
        <a:p>
          <a:endParaRPr lang="en-CA"/>
        </a:p>
      </dgm:t>
    </dgm:pt>
    <dgm:pt modelId="{048EF94C-FF6B-4631-ACE4-00305A79048D}" type="sibTrans" cxnId="{A37E35A6-7ED2-4458-8D5A-DB4333427851}">
      <dgm:prSet/>
      <dgm:spPr/>
      <dgm:t>
        <a:bodyPr/>
        <a:lstStyle/>
        <a:p>
          <a:endParaRPr lang="en-CA"/>
        </a:p>
      </dgm:t>
    </dgm:pt>
    <dgm:pt modelId="{69FDC63E-D448-4474-8A0F-688BC5EF51ED}" type="pres">
      <dgm:prSet presAssocID="{ECAF9413-4F0A-4FEB-AE16-627C7C77D600}" presName="linear" presStyleCnt="0">
        <dgm:presLayoutVars>
          <dgm:dir/>
          <dgm:animLvl val="lvl"/>
          <dgm:resizeHandles val="exact"/>
        </dgm:presLayoutVars>
      </dgm:prSet>
      <dgm:spPr/>
    </dgm:pt>
    <dgm:pt modelId="{BD91355F-196E-4620-B479-24366F95163F}" type="pres">
      <dgm:prSet presAssocID="{331AAD65-9DAA-4B90-A691-49A550A33DF0}" presName="parentLin" presStyleCnt="0"/>
      <dgm:spPr/>
    </dgm:pt>
    <dgm:pt modelId="{FDE3266F-905E-4AA3-9ECD-89D4093EB03E}" type="pres">
      <dgm:prSet presAssocID="{331AAD65-9DAA-4B90-A691-49A550A33DF0}" presName="parentLeftMargin" presStyleLbl="node1" presStyleIdx="0" presStyleCnt="1"/>
      <dgm:spPr/>
    </dgm:pt>
    <dgm:pt modelId="{41092E77-D0DC-45FD-BC25-8C0A7283BBF9}" type="pres">
      <dgm:prSet presAssocID="{331AAD65-9DAA-4B90-A691-49A550A33DF0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35BCA58F-056B-4BFD-8C23-0C126F4E6132}" type="pres">
      <dgm:prSet presAssocID="{331AAD65-9DAA-4B90-A691-49A550A33DF0}" presName="negativeSpace" presStyleCnt="0"/>
      <dgm:spPr/>
    </dgm:pt>
    <dgm:pt modelId="{F633EF6F-273E-48BE-99E2-01775607B69B}" type="pres">
      <dgm:prSet presAssocID="{331AAD65-9DAA-4B90-A691-49A550A33DF0}" presName="childText" presStyleLbl="conFgAcc1" presStyleIdx="0" presStyleCnt="1" custScaleY="99713">
        <dgm:presLayoutVars>
          <dgm:bulletEnabled val="1"/>
        </dgm:presLayoutVars>
      </dgm:prSet>
      <dgm:spPr/>
    </dgm:pt>
  </dgm:ptLst>
  <dgm:cxnLst>
    <dgm:cxn modelId="{BCC24214-F890-4347-A3E3-41C3EAC400D6}" type="presOf" srcId="{817236BC-A199-45A5-891A-32AADED64C8A}" destId="{F633EF6F-273E-48BE-99E2-01775607B69B}" srcOrd="0" destOrd="6" presId="urn:microsoft.com/office/officeart/2005/8/layout/list1"/>
    <dgm:cxn modelId="{E1D7A31D-47B6-4C03-8FC9-3D559CA01B7C}" srcId="{331AAD65-9DAA-4B90-A691-49A550A33DF0}" destId="{9036A88D-C992-4CA4-95A4-66B5481B4354}" srcOrd="1" destOrd="0" parTransId="{E703C800-CE75-471C-9866-ADEEFA84FB73}" sibTransId="{52545860-89B0-49E8-84E4-CA418B92497C}"/>
    <dgm:cxn modelId="{79A95F23-E130-4DE6-8142-3D1EAFEC249F}" srcId="{331AAD65-9DAA-4B90-A691-49A550A33DF0}" destId="{75C54369-AFBB-476C-AD90-D661F7C1006C}" srcOrd="0" destOrd="0" parTransId="{847ADAAA-F1D2-4B93-AC5E-A278E7FB70FD}" sibTransId="{033B96C0-4EA9-4C02-AA51-72EC86F0F328}"/>
    <dgm:cxn modelId="{D13ADA33-8B6B-4F96-9AFA-CE94C995CB13}" type="presOf" srcId="{C27A8768-75B8-4270-AE46-314ECD63B9AF}" destId="{F633EF6F-273E-48BE-99E2-01775607B69B}" srcOrd="0" destOrd="3" presId="urn:microsoft.com/office/officeart/2005/8/layout/list1"/>
    <dgm:cxn modelId="{69432343-7712-4C6A-B6A8-A1E5893C3F59}" srcId="{331AAD65-9DAA-4B90-A691-49A550A33DF0}" destId="{372D8789-535B-42F0-850A-1CEFF1D85548}" srcOrd="4" destOrd="0" parTransId="{BC3FB9E2-823F-4565-A1E5-B3CF975B651D}" sibTransId="{5ACD6CE1-AFCC-4CAF-A048-7A0D5252BE1B}"/>
    <dgm:cxn modelId="{34D08068-D6ED-4E19-A683-091AF2601C30}" type="presOf" srcId="{75C54369-AFBB-476C-AD90-D661F7C1006C}" destId="{F633EF6F-273E-48BE-99E2-01775607B69B}" srcOrd="0" destOrd="0" presId="urn:microsoft.com/office/officeart/2005/8/layout/list1"/>
    <dgm:cxn modelId="{1513F56C-0232-4273-A7F2-B081468DE64A}" srcId="{331AAD65-9DAA-4B90-A691-49A550A33DF0}" destId="{C27A8768-75B8-4270-AE46-314ECD63B9AF}" srcOrd="3" destOrd="0" parTransId="{0CA5BA76-3987-42D4-8443-FB32EB76FF6D}" sibTransId="{AA7D5687-12B9-4523-97AF-691A8BCE332E}"/>
    <dgm:cxn modelId="{974BB88C-0D46-4736-A332-028A7DE7BB54}" type="presOf" srcId="{E90E35D9-8974-40A0-8ABA-57A8C70A7BC3}" destId="{F633EF6F-273E-48BE-99E2-01775607B69B}" srcOrd="0" destOrd="2" presId="urn:microsoft.com/office/officeart/2005/8/layout/list1"/>
    <dgm:cxn modelId="{8FE460A1-D57A-47B0-85BA-E02D8EC43A67}" type="presOf" srcId="{331AAD65-9DAA-4B90-A691-49A550A33DF0}" destId="{41092E77-D0DC-45FD-BC25-8C0A7283BBF9}" srcOrd="1" destOrd="0" presId="urn:microsoft.com/office/officeart/2005/8/layout/list1"/>
    <dgm:cxn modelId="{A37E35A6-7ED2-4458-8D5A-DB4333427851}" srcId="{331AAD65-9DAA-4B90-A691-49A550A33DF0}" destId="{817236BC-A199-45A5-891A-32AADED64C8A}" srcOrd="6" destOrd="0" parTransId="{E23057BA-F5D4-46FE-81B2-4F056B62748C}" sibTransId="{048EF94C-FF6B-4631-ACE4-00305A79048D}"/>
    <dgm:cxn modelId="{536601A8-0B01-4955-9E49-60B0A91DD799}" type="presOf" srcId="{372D8789-535B-42F0-850A-1CEFF1D85548}" destId="{F633EF6F-273E-48BE-99E2-01775607B69B}" srcOrd="0" destOrd="4" presId="urn:microsoft.com/office/officeart/2005/8/layout/list1"/>
    <dgm:cxn modelId="{DD5F2EB3-1E6E-4FA4-8559-33F4603B2832}" srcId="{331AAD65-9DAA-4B90-A691-49A550A33DF0}" destId="{E90E35D9-8974-40A0-8ABA-57A8C70A7BC3}" srcOrd="2" destOrd="0" parTransId="{82701352-5D80-445C-81B6-EF98958D05D1}" sibTransId="{1C6EDAC7-9A7B-434C-9129-08C8F5CA2C4D}"/>
    <dgm:cxn modelId="{9EB627BD-D2DE-4B53-943B-82505CC0D7D1}" srcId="{ECAF9413-4F0A-4FEB-AE16-627C7C77D600}" destId="{331AAD65-9DAA-4B90-A691-49A550A33DF0}" srcOrd="0" destOrd="0" parTransId="{74721B36-F83E-4FD1-AE9F-DBE6000EE8DF}" sibTransId="{DB2BB1A0-03B4-41BE-AC34-F782123B0569}"/>
    <dgm:cxn modelId="{611AE0D3-5C82-4515-A3E1-208B7A17EE5F}" srcId="{331AAD65-9DAA-4B90-A691-49A550A33DF0}" destId="{C1EC33B8-9715-4648-9A17-5CDE60EB518E}" srcOrd="5" destOrd="0" parTransId="{3D782F09-4EFA-453A-84F2-8E8555E4A119}" sibTransId="{943ABF71-F768-4088-B4A3-A24B0708A97B}"/>
    <dgm:cxn modelId="{39E553D6-3866-44BE-A7AF-9E55EE82E06E}" type="presOf" srcId="{331AAD65-9DAA-4B90-A691-49A550A33DF0}" destId="{FDE3266F-905E-4AA3-9ECD-89D4093EB03E}" srcOrd="0" destOrd="0" presId="urn:microsoft.com/office/officeart/2005/8/layout/list1"/>
    <dgm:cxn modelId="{0D9FE5DB-5E01-4D6D-A6EE-9C5129DCA1E9}" type="presOf" srcId="{ECAF9413-4F0A-4FEB-AE16-627C7C77D600}" destId="{69FDC63E-D448-4474-8A0F-688BC5EF51ED}" srcOrd="0" destOrd="0" presId="urn:microsoft.com/office/officeart/2005/8/layout/list1"/>
    <dgm:cxn modelId="{677044EA-A946-46C5-8410-14B80F2ED787}" type="presOf" srcId="{9036A88D-C992-4CA4-95A4-66B5481B4354}" destId="{F633EF6F-273E-48BE-99E2-01775607B69B}" srcOrd="0" destOrd="1" presId="urn:microsoft.com/office/officeart/2005/8/layout/list1"/>
    <dgm:cxn modelId="{923627F9-46D0-4038-8DA0-878D329E6891}" type="presOf" srcId="{C1EC33B8-9715-4648-9A17-5CDE60EB518E}" destId="{F633EF6F-273E-48BE-99E2-01775607B69B}" srcOrd="0" destOrd="5" presId="urn:microsoft.com/office/officeart/2005/8/layout/list1"/>
    <dgm:cxn modelId="{C1F04366-2367-4B39-9DEB-0161B31975E9}" type="presParOf" srcId="{69FDC63E-D448-4474-8A0F-688BC5EF51ED}" destId="{BD91355F-196E-4620-B479-24366F95163F}" srcOrd="0" destOrd="0" presId="urn:microsoft.com/office/officeart/2005/8/layout/list1"/>
    <dgm:cxn modelId="{A23DEA14-71D3-41F6-8CB6-7EB76257128B}" type="presParOf" srcId="{BD91355F-196E-4620-B479-24366F95163F}" destId="{FDE3266F-905E-4AA3-9ECD-89D4093EB03E}" srcOrd="0" destOrd="0" presId="urn:microsoft.com/office/officeart/2005/8/layout/list1"/>
    <dgm:cxn modelId="{FD67D9B9-D4DC-4634-8628-C13FFC64D1AF}" type="presParOf" srcId="{BD91355F-196E-4620-B479-24366F95163F}" destId="{41092E77-D0DC-45FD-BC25-8C0A7283BBF9}" srcOrd="1" destOrd="0" presId="urn:microsoft.com/office/officeart/2005/8/layout/list1"/>
    <dgm:cxn modelId="{635BCCAA-996F-4879-9B23-C36AF1836781}" type="presParOf" srcId="{69FDC63E-D448-4474-8A0F-688BC5EF51ED}" destId="{35BCA58F-056B-4BFD-8C23-0C126F4E6132}" srcOrd="1" destOrd="0" presId="urn:microsoft.com/office/officeart/2005/8/layout/list1"/>
    <dgm:cxn modelId="{3CEEC1D2-64EB-411B-95F9-5403DBB40155}" type="presParOf" srcId="{69FDC63E-D448-4474-8A0F-688BC5EF51ED}" destId="{F633EF6F-273E-48BE-99E2-01775607B69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6FC2C1-7048-4C62-8720-2C0134ED9DCF}" type="doc">
      <dgm:prSet loTypeId="urn:microsoft.com/office/officeart/2005/8/layout/hChevron3" loCatId="process" qsTypeId="urn:microsoft.com/office/officeart/2005/8/quickstyle/simple3" qsCatId="simple" csTypeId="urn:microsoft.com/office/officeart/2005/8/colors/accent1_2" csCatId="accent1" phldr="1"/>
      <dgm:spPr/>
    </dgm:pt>
    <dgm:pt modelId="{47096F75-E91B-4C9D-86D8-E7464F5B16B9}">
      <dgm:prSet phldrT="[Text]"/>
      <dgm:spPr/>
      <dgm:t>
        <a:bodyPr/>
        <a:lstStyle/>
        <a:p>
          <a:r>
            <a:rPr lang="en-CA" dirty="0"/>
            <a:t>Scores</a:t>
          </a:r>
        </a:p>
      </dgm:t>
    </dgm:pt>
    <dgm:pt modelId="{FF7594B0-0619-46F6-A676-4CCD11A04F61}" type="parTrans" cxnId="{DDDBF901-8961-4D82-B109-D37C21BF52FF}">
      <dgm:prSet/>
      <dgm:spPr/>
      <dgm:t>
        <a:bodyPr/>
        <a:lstStyle/>
        <a:p>
          <a:endParaRPr lang="en-CA"/>
        </a:p>
      </dgm:t>
    </dgm:pt>
    <dgm:pt modelId="{51937D64-E0EE-400A-B823-F0221981AA48}" type="sibTrans" cxnId="{DDDBF901-8961-4D82-B109-D37C21BF52FF}">
      <dgm:prSet/>
      <dgm:spPr/>
      <dgm:t>
        <a:bodyPr/>
        <a:lstStyle/>
        <a:p>
          <a:endParaRPr lang="en-CA"/>
        </a:p>
      </dgm:t>
    </dgm:pt>
    <dgm:pt modelId="{8280F8F7-24CC-418F-9B66-D6CB64582EEA}" type="pres">
      <dgm:prSet presAssocID="{876FC2C1-7048-4C62-8720-2C0134ED9DCF}" presName="Name0" presStyleCnt="0">
        <dgm:presLayoutVars>
          <dgm:dir/>
          <dgm:resizeHandles val="exact"/>
        </dgm:presLayoutVars>
      </dgm:prSet>
      <dgm:spPr/>
    </dgm:pt>
    <dgm:pt modelId="{3CB30F0F-07A3-4F31-A71C-5C5715EE4257}" type="pres">
      <dgm:prSet presAssocID="{47096F75-E91B-4C9D-86D8-E7464F5B16B9}" presName="parTxOnly" presStyleLbl="node1" presStyleIdx="0" presStyleCnt="1">
        <dgm:presLayoutVars>
          <dgm:bulletEnabled val="1"/>
        </dgm:presLayoutVars>
      </dgm:prSet>
      <dgm:spPr/>
    </dgm:pt>
  </dgm:ptLst>
  <dgm:cxnLst>
    <dgm:cxn modelId="{DDDBF901-8961-4D82-B109-D37C21BF52FF}" srcId="{876FC2C1-7048-4C62-8720-2C0134ED9DCF}" destId="{47096F75-E91B-4C9D-86D8-E7464F5B16B9}" srcOrd="0" destOrd="0" parTransId="{FF7594B0-0619-46F6-A676-4CCD11A04F61}" sibTransId="{51937D64-E0EE-400A-B823-F0221981AA48}"/>
    <dgm:cxn modelId="{F8449CAE-32AD-4AA1-BB1E-4A623C0DE667}" type="presOf" srcId="{47096F75-E91B-4C9D-86D8-E7464F5B16B9}" destId="{3CB30F0F-07A3-4F31-A71C-5C5715EE4257}" srcOrd="0" destOrd="0" presId="urn:microsoft.com/office/officeart/2005/8/layout/hChevron3"/>
    <dgm:cxn modelId="{05CF2DC0-EEEB-43B6-AAC2-30BB969DCD58}" type="presOf" srcId="{876FC2C1-7048-4C62-8720-2C0134ED9DCF}" destId="{8280F8F7-24CC-418F-9B66-D6CB64582EEA}" srcOrd="0" destOrd="0" presId="urn:microsoft.com/office/officeart/2005/8/layout/hChevron3"/>
    <dgm:cxn modelId="{84955931-E147-4ACB-92D4-F09061CD0822}" type="presParOf" srcId="{8280F8F7-24CC-418F-9B66-D6CB64582EEA}" destId="{3CB30F0F-07A3-4F31-A71C-5C5715EE4257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6177B8-8A0A-4161-80F1-6A3C717FAE56}">
      <dsp:nvSpPr>
        <dsp:cNvPr id="0" name=""/>
        <dsp:cNvSpPr/>
      </dsp:nvSpPr>
      <dsp:spPr>
        <a:xfrm>
          <a:off x="1829373" y="1190440"/>
          <a:ext cx="849745" cy="84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000" kern="1200" dirty="0"/>
            <a:t>Major Crime Indicators (MCI)</a:t>
          </a:r>
        </a:p>
      </dsp:txBody>
      <dsp:txXfrm>
        <a:off x="1953815" y="1314882"/>
        <a:ext cx="600861" cy="600861"/>
      </dsp:txXfrm>
    </dsp:sp>
    <dsp:sp modelId="{54871087-3AAC-43CC-A731-07F05E078A9C}">
      <dsp:nvSpPr>
        <dsp:cNvPr id="0" name=""/>
        <dsp:cNvSpPr/>
      </dsp:nvSpPr>
      <dsp:spPr>
        <a:xfrm rot="16200000">
          <a:off x="2164348" y="881453"/>
          <a:ext cx="179795" cy="288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 dirty="0"/>
        </a:p>
      </dsp:txBody>
      <dsp:txXfrm>
        <a:off x="2191317" y="966205"/>
        <a:ext cx="125857" cy="173347"/>
      </dsp:txXfrm>
    </dsp:sp>
    <dsp:sp modelId="{0BDC1E91-C988-4321-B083-C55CD9203182}">
      <dsp:nvSpPr>
        <dsp:cNvPr id="0" name=""/>
        <dsp:cNvSpPr/>
      </dsp:nvSpPr>
      <dsp:spPr>
        <a:xfrm>
          <a:off x="1829373" y="1458"/>
          <a:ext cx="849745" cy="84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Assault</a:t>
          </a:r>
        </a:p>
      </dsp:txBody>
      <dsp:txXfrm>
        <a:off x="1953815" y="125900"/>
        <a:ext cx="600861" cy="600861"/>
      </dsp:txXfrm>
    </dsp:sp>
    <dsp:sp modelId="{E82A0BAE-B92B-4E2A-A931-C19B5714F836}">
      <dsp:nvSpPr>
        <dsp:cNvPr id="0" name=""/>
        <dsp:cNvSpPr/>
      </dsp:nvSpPr>
      <dsp:spPr>
        <a:xfrm rot="20520000">
          <a:off x="2724903" y="1288720"/>
          <a:ext cx="179795" cy="288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/>
        </a:p>
      </dsp:txBody>
      <dsp:txXfrm>
        <a:off x="2726223" y="1354837"/>
        <a:ext cx="125857" cy="173347"/>
      </dsp:txXfrm>
    </dsp:sp>
    <dsp:sp modelId="{04EDD3BB-3AC8-4D33-9C34-A1EFFBB1FA6B}">
      <dsp:nvSpPr>
        <dsp:cNvPr id="0" name=""/>
        <dsp:cNvSpPr/>
      </dsp:nvSpPr>
      <dsp:spPr>
        <a:xfrm>
          <a:off x="2960162" y="823024"/>
          <a:ext cx="849745" cy="84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Auto Theft</a:t>
          </a:r>
        </a:p>
      </dsp:txBody>
      <dsp:txXfrm>
        <a:off x="3084604" y="947466"/>
        <a:ext cx="600861" cy="600861"/>
      </dsp:txXfrm>
    </dsp:sp>
    <dsp:sp modelId="{170603A9-A9B2-4AD2-AD0E-54A50DC587A9}">
      <dsp:nvSpPr>
        <dsp:cNvPr id="0" name=""/>
        <dsp:cNvSpPr/>
      </dsp:nvSpPr>
      <dsp:spPr>
        <a:xfrm rot="3240000">
          <a:off x="2510790" y="1947692"/>
          <a:ext cx="179795" cy="288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/>
        </a:p>
      </dsp:txBody>
      <dsp:txXfrm>
        <a:off x="2521907" y="1983657"/>
        <a:ext cx="125857" cy="173347"/>
      </dsp:txXfrm>
    </dsp:sp>
    <dsp:sp modelId="{B7580200-181E-4A0F-87F7-32599096F3CC}">
      <dsp:nvSpPr>
        <dsp:cNvPr id="0" name=""/>
        <dsp:cNvSpPr/>
      </dsp:nvSpPr>
      <dsp:spPr>
        <a:xfrm>
          <a:off x="2528239" y="2152346"/>
          <a:ext cx="849745" cy="84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Break and Enter</a:t>
          </a:r>
        </a:p>
      </dsp:txBody>
      <dsp:txXfrm>
        <a:off x="2652681" y="2276788"/>
        <a:ext cx="600861" cy="600861"/>
      </dsp:txXfrm>
    </dsp:sp>
    <dsp:sp modelId="{153C6B5D-0DC0-4AB2-B33B-6BE98816D244}">
      <dsp:nvSpPr>
        <dsp:cNvPr id="0" name=""/>
        <dsp:cNvSpPr/>
      </dsp:nvSpPr>
      <dsp:spPr>
        <a:xfrm rot="7560000">
          <a:off x="1817906" y="1947692"/>
          <a:ext cx="179795" cy="288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/>
        </a:p>
      </dsp:txBody>
      <dsp:txXfrm rot="10800000">
        <a:off x="1860727" y="1983657"/>
        <a:ext cx="125857" cy="173347"/>
      </dsp:txXfrm>
    </dsp:sp>
    <dsp:sp modelId="{23BB747D-2A83-4320-AAA5-5213B45807F3}">
      <dsp:nvSpPr>
        <dsp:cNvPr id="0" name=""/>
        <dsp:cNvSpPr/>
      </dsp:nvSpPr>
      <dsp:spPr>
        <a:xfrm>
          <a:off x="1130507" y="2152346"/>
          <a:ext cx="849745" cy="84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Robbery</a:t>
          </a:r>
        </a:p>
      </dsp:txBody>
      <dsp:txXfrm>
        <a:off x="1254949" y="2276788"/>
        <a:ext cx="600861" cy="600861"/>
      </dsp:txXfrm>
    </dsp:sp>
    <dsp:sp modelId="{A5703DF7-DA77-4ADD-AAC1-E8E11ECFE9E0}">
      <dsp:nvSpPr>
        <dsp:cNvPr id="0" name=""/>
        <dsp:cNvSpPr/>
      </dsp:nvSpPr>
      <dsp:spPr>
        <a:xfrm rot="11880000">
          <a:off x="1603793" y="1288720"/>
          <a:ext cx="179795" cy="28891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700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CA" sz="800" kern="1200"/>
        </a:p>
      </dsp:txBody>
      <dsp:txXfrm rot="10800000">
        <a:off x="1656411" y="1354837"/>
        <a:ext cx="125857" cy="173347"/>
      </dsp:txXfrm>
    </dsp:sp>
    <dsp:sp modelId="{D00F7C92-9685-4155-A55F-08202ED03BB7}">
      <dsp:nvSpPr>
        <dsp:cNvPr id="0" name=""/>
        <dsp:cNvSpPr/>
      </dsp:nvSpPr>
      <dsp:spPr>
        <a:xfrm>
          <a:off x="698584" y="823024"/>
          <a:ext cx="849745" cy="84974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200" kern="1200" dirty="0"/>
            <a:t>Theft Over</a:t>
          </a:r>
        </a:p>
      </dsp:txBody>
      <dsp:txXfrm>
        <a:off x="823026" y="947466"/>
        <a:ext cx="600861" cy="60086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330287-D722-48E2-8F81-9E1A2CE7E91F}">
      <dsp:nvSpPr>
        <dsp:cNvPr id="0" name=""/>
        <dsp:cNvSpPr/>
      </dsp:nvSpPr>
      <dsp:spPr>
        <a:xfrm>
          <a:off x="0" y="464019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1397B7-BB65-455B-80E7-8213235F3E62}">
      <dsp:nvSpPr>
        <dsp:cNvPr id="0" name=""/>
        <dsp:cNvSpPr/>
      </dsp:nvSpPr>
      <dsp:spPr>
        <a:xfrm>
          <a:off x="304800" y="6459"/>
          <a:ext cx="42672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Decision Tree</a:t>
          </a:r>
        </a:p>
      </dsp:txBody>
      <dsp:txXfrm>
        <a:off x="349472" y="51131"/>
        <a:ext cx="4177856" cy="825776"/>
      </dsp:txXfrm>
    </dsp:sp>
    <dsp:sp modelId="{4B7A4995-D06C-4C39-A306-2C72B9ED2E78}">
      <dsp:nvSpPr>
        <dsp:cNvPr id="0" name=""/>
        <dsp:cNvSpPr/>
      </dsp:nvSpPr>
      <dsp:spPr>
        <a:xfrm>
          <a:off x="0" y="1870179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09E29-C5BF-4F9C-86C0-59BFEACF5E3E}">
      <dsp:nvSpPr>
        <dsp:cNvPr id="0" name=""/>
        <dsp:cNvSpPr/>
      </dsp:nvSpPr>
      <dsp:spPr>
        <a:xfrm>
          <a:off x="304800" y="1412619"/>
          <a:ext cx="42672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K-Nearest Neighbors</a:t>
          </a:r>
        </a:p>
      </dsp:txBody>
      <dsp:txXfrm>
        <a:off x="349472" y="1457291"/>
        <a:ext cx="4177856" cy="825776"/>
      </dsp:txXfrm>
    </dsp:sp>
    <dsp:sp modelId="{499E49D2-3612-42A8-A908-8342B19EE1F4}">
      <dsp:nvSpPr>
        <dsp:cNvPr id="0" name=""/>
        <dsp:cNvSpPr/>
      </dsp:nvSpPr>
      <dsp:spPr>
        <a:xfrm>
          <a:off x="0" y="3276340"/>
          <a:ext cx="6096000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9E6FD6-B15F-440E-8F38-AC088573E53E}">
      <dsp:nvSpPr>
        <dsp:cNvPr id="0" name=""/>
        <dsp:cNvSpPr/>
      </dsp:nvSpPr>
      <dsp:spPr>
        <a:xfrm>
          <a:off x="304800" y="2818780"/>
          <a:ext cx="4267200" cy="9151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1290" tIns="0" rIns="161290" bIns="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100" kern="1200" dirty="0"/>
            <a:t>Naïve Bayes</a:t>
          </a:r>
        </a:p>
      </dsp:txBody>
      <dsp:txXfrm>
        <a:off x="349472" y="2863452"/>
        <a:ext cx="4177856" cy="8257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33EF6F-273E-48BE-99E2-01775607B69B}">
      <dsp:nvSpPr>
        <dsp:cNvPr id="0" name=""/>
        <dsp:cNvSpPr/>
      </dsp:nvSpPr>
      <dsp:spPr>
        <a:xfrm>
          <a:off x="0" y="655941"/>
          <a:ext cx="8438092" cy="450727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54890" tIns="853948" rIns="654890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500" kern="1200" dirty="0"/>
            <a:t>Removing duplicate rows (47,920).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500" kern="1200" dirty="0"/>
            <a:t>Omitting missing values (88).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2500" kern="1200" dirty="0"/>
            <a:t>Dropping rows with data to years other than period 2014-2023 (1,171).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Dropping rows that contains NSA in variables related to neighborhood structure (5,066).</a:t>
          </a:r>
          <a:endParaRPr lang="en-CA" sz="2500" kern="1200" dirty="0"/>
        </a:p>
        <a:p>
          <a:pPr marL="285750" lvl="1" indent="-285750" algn="l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endParaRPr lang="en-CA" sz="2900" kern="1200" dirty="0"/>
        </a:p>
        <a:p>
          <a:pPr marL="285750" lvl="1" indent="-285750" algn="ctr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CA" sz="2900" kern="1200" dirty="0"/>
            <a:t>From 372,899 to 318,654 observations</a:t>
          </a:r>
        </a:p>
        <a:p>
          <a:pPr marL="285750" lvl="1" indent="-285750" algn="ctr" defTabSz="128905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CA" sz="2900" kern="1200" dirty="0"/>
            <a:t>after data cleaning.</a:t>
          </a:r>
        </a:p>
      </dsp:txBody>
      <dsp:txXfrm>
        <a:off x="0" y="655941"/>
        <a:ext cx="8438092" cy="4507276"/>
      </dsp:txXfrm>
    </dsp:sp>
    <dsp:sp modelId="{41092E77-D0DC-45FD-BC25-8C0A7283BBF9}">
      <dsp:nvSpPr>
        <dsp:cNvPr id="0" name=""/>
        <dsp:cNvSpPr/>
      </dsp:nvSpPr>
      <dsp:spPr>
        <a:xfrm>
          <a:off x="421904" y="50781"/>
          <a:ext cx="5906664" cy="12103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3258" tIns="0" rIns="223258" bIns="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3600" kern="1200" dirty="0"/>
            <a:t>Cleaning Dataset</a:t>
          </a:r>
        </a:p>
      </dsp:txBody>
      <dsp:txXfrm>
        <a:off x="480987" y="109864"/>
        <a:ext cx="5788498" cy="1092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B30F0F-07A3-4F31-A71C-5C5715EE4257}">
      <dsp:nvSpPr>
        <dsp:cNvPr id="0" name=""/>
        <dsp:cNvSpPr/>
      </dsp:nvSpPr>
      <dsp:spPr>
        <a:xfrm>
          <a:off x="746" y="0"/>
          <a:ext cx="1527503" cy="477016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66675" rIns="33338" bIns="666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2500" kern="1200" dirty="0"/>
            <a:t>Scores</a:t>
          </a:r>
        </a:p>
      </dsp:txBody>
      <dsp:txXfrm>
        <a:off x="746" y="0"/>
        <a:ext cx="1408249" cy="4770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2024-04-01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2024-04-01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1,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1,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1,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1,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1,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1,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1,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1,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1, 2024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1, 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0"/>
            <a:ext cx="3220541" cy="448017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 dirty="0"/>
              <a:t>Crime Prediction Using Classification Approaches</a:t>
            </a:r>
            <a:br>
              <a:rPr lang="en-US" sz="3200" dirty="0"/>
            </a:br>
            <a:br>
              <a:rPr lang="en-US" sz="2400" dirty="0"/>
            </a:br>
            <a:r>
              <a:rPr lang="en-US" sz="1600" dirty="0"/>
              <a:t>Student: Mariela Marmanillo 	Mendoza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ID Number: 501188993</a:t>
            </a:r>
            <a:br>
              <a:rPr lang="en-US" sz="1600" dirty="0"/>
            </a:br>
            <a:br>
              <a:rPr lang="en-US" sz="1600" dirty="0"/>
            </a:br>
            <a:r>
              <a:rPr lang="en-US" sz="1600" dirty="0"/>
              <a:t>	April 4, 2024</a:t>
            </a:r>
            <a:br>
              <a:rPr lang="en-US" sz="1200" dirty="0"/>
            </a:b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F9FC1C5-6DFE-7F08-9888-B9B55200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447034"/>
          </a:xfrm>
        </p:spPr>
        <p:txBody>
          <a:bodyPr/>
          <a:lstStyle/>
          <a:p>
            <a:r>
              <a:rPr lang="en-CA" dirty="0"/>
              <a:t>Class Imbalance - SMOTE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CC1A4F-EAF2-901A-C594-5D15AC8F2E5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D32A7E-AC45-4EB9-54A9-371783395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CBAC05F-6450-301E-CF44-2C7BACAFA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325304"/>
              </p:ext>
            </p:extLst>
          </p:nvPr>
        </p:nvGraphicFramePr>
        <p:xfrm>
          <a:off x="552450" y="1257300"/>
          <a:ext cx="8096250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9375">
                  <a:extLst>
                    <a:ext uri="{9D8B030D-6E8A-4147-A177-3AD203B41FA5}">
                      <a16:colId xmlns:a16="http://schemas.microsoft.com/office/drawing/2014/main" val="1078117416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283209264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1640471613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786424197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3009030663"/>
                    </a:ext>
                  </a:extLst>
                </a:gridCol>
                <a:gridCol w="1349375">
                  <a:extLst>
                    <a:ext uri="{9D8B030D-6E8A-4147-A177-3AD203B41FA5}">
                      <a16:colId xmlns:a16="http://schemas.microsoft.com/office/drawing/2014/main" val="4008511044"/>
                    </a:ext>
                  </a:extLst>
                </a:gridCol>
              </a:tblGrid>
              <a:tr h="129540"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Assault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Auto Theft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B&amp;E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Robbery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dirty="0"/>
                        <a:t>Theft 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72356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# of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113,759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46,842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35,689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17,845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8,922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374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% of Counts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51%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21%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dirty="0"/>
                        <a:t>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7385042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023ABC6F-A536-AE88-F19D-C7046F427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395" y="3485344"/>
            <a:ext cx="4305300" cy="2743200"/>
          </a:xfrm>
          <a:prstGeom prst="rect">
            <a:avLst/>
          </a:prstGeom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AD970F47-E0D8-6302-023D-076621E0EC34}"/>
              </a:ext>
            </a:extLst>
          </p:cNvPr>
          <p:cNvSpPr/>
          <p:nvPr/>
        </p:nvSpPr>
        <p:spPr>
          <a:xfrm>
            <a:off x="4276953" y="2638269"/>
            <a:ext cx="976185" cy="57354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64505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21985"/>
          </a:xfrm>
        </p:spPr>
        <p:txBody>
          <a:bodyPr/>
          <a:lstStyle/>
          <a:p>
            <a:r>
              <a:rPr lang="en-US" dirty="0"/>
              <a:t>Model Implementation – 1</a:t>
            </a:r>
            <a:r>
              <a:rPr lang="en-US" baseline="30000" dirty="0"/>
              <a:t>st</a:t>
            </a:r>
            <a:r>
              <a:rPr lang="en-US" dirty="0"/>
              <a:t> Attempt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3ED9D3-BDD7-CB91-E67D-7E17AB5F3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93797"/>
              </p:ext>
            </p:extLst>
          </p:nvPr>
        </p:nvGraphicFramePr>
        <p:xfrm>
          <a:off x="960357" y="2281357"/>
          <a:ext cx="7255239" cy="256172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1336">
                  <a:extLst>
                    <a:ext uri="{9D8B030D-6E8A-4147-A177-3AD203B41FA5}">
                      <a16:colId xmlns:a16="http://schemas.microsoft.com/office/drawing/2014/main" val="2632088791"/>
                    </a:ext>
                  </a:extLst>
                </a:gridCol>
                <a:gridCol w="1431707">
                  <a:extLst>
                    <a:ext uri="{9D8B030D-6E8A-4147-A177-3AD203B41FA5}">
                      <a16:colId xmlns:a16="http://schemas.microsoft.com/office/drawing/2014/main" val="2714410099"/>
                    </a:ext>
                  </a:extLst>
                </a:gridCol>
                <a:gridCol w="1364105">
                  <a:extLst>
                    <a:ext uri="{9D8B030D-6E8A-4147-A177-3AD203B41FA5}">
                      <a16:colId xmlns:a16="http://schemas.microsoft.com/office/drawing/2014/main" val="3360121865"/>
                    </a:ext>
                  </a:extLst>
                </a:gridCol>
                <a:gridCol w="1648918">
                  <a:extLst>
                    <a:ext uri="{9D8B030D-6E8A-4147-A177-3AD203B41FA5}">
                      <a16:colId xmlns:a16="http://schemas.microsoft.com/office/drawing/2014/main" val="4279924159"/>
                    </a:ext>
                  </a:extLst>
                </a:gridCol>
                <a:gridCol w="1259173">
                  <a:extLst>
                    <a:ext uri="{9D8B030D-6E8A-4147-A177-3AD203B41FA5}">
                      <a16:colId xmlns:a16="http://schemas.microsoft.com/office/drawing/2014/main" val="2516100695"/>
                    </a:ext>
                  </a:extLst>
                </a:gridCol>
              </a:tblGrid>
              <a:tr h="395072">
                <a:tc row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Classifier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Method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4396879"/>
                  </a:ext>
                </a:extLst>
              </a:tr>
              <a:tr h="430420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Train Test Split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10-fold Cross Validation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267317"/>
                  </a:ext>
                </a:extLst>
              </a:tr>
              <a:tr h="43561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Training Set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Test Set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Training Set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Test Set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0025849"/>
                  </a:ext>
                </a:extLst>
              </a:tr>
              <a:tr h="427301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Decision Tree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100.0%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100.0%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100.0%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100.0%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8302679"/>
                  </a:ext>
                </a:extLst>
              </a:tr>
              <a:tr h="41898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KNN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89.1%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73.5%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81.8%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73.5%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55299030"/>
                  </a:ext>
                </a:extLst>
              </a:tr>
              <a:tr h="45433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Naïve Bayes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99.5%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99.1%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99.4%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99.1%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6186993"/>
                  </a:ext>
                </a:extLst>
              </a:tr>
            </a:tbl>
          </a:graphicData>
        </a:graphic>
      </p:graphicFrame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45644B5-88D5-816D-AD0E-79B77081E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7583" y="1814133"/>
            <a:ext cx="2148834" cy="395742"/>
          </a:xfrm>
        </p:spPr>
        <p:txBody>
          <a:bodyPr>
            <a:normAutofit fontScale="62500" lnSpcReduction="20000"/>
          </a:bodyPr>
          <a:lstStyle/>
          <a:p>
            <a:pPr marL="900113" indent="-900113">
              <a:buNone/>
            </a:pPr>
            <a:r>
              <a: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Accuracy Results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A6DF745-9389-218E-FC1D-67CCE44E678A}"/>
              </a:ext>
            </a:extLst>
          </p:cNvPr>
          <p:cNvSpPr txBox="1">
            <a:spLocks/>
          </p:cNvSpPr>
          <p:nvPr/>
        </p:nvSpPr>
        <p:spPr>
          <a:xfrm>
            <a:off x="413497" y="5174724"/>
            <a:ext cx="8348958" cy="521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indent="-900113">
              <a:buFont typeface="Arial"/>
              <a:buNone/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Model Implementation time: DT = 13s / KNN = 43m 22s / NB = 1m 56s</a:t>
            </a:r>
            <a:endParaRPr lang="en-US" sz="18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3830B6A-A4E8-6881-98E8-EEC12404A3D3}"/>
              </a:ext>
            </a:extLst>
          </p:cNvPr>
          <p:cNvSpPr txBox="1">
            <a:spLocks/>
          </p:cNvSpPr>
          <p:nvPr/>
        </p:nvSpPr>
        <p:spPr>
          <a:xfrm>
            <a:off x="461428" y="1021766"/>
            <a:ext cx="8348958" cy="521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Feature Selection Technique: Information Gain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21985"/>
          </a:xfrm>
        </p:spPr>
        <p:txBody>
          <a:bodyPr/>
          <a:lstStyle/>
          <a:p>
            <a:r>
              <a:rPr lang="en-US" dirty="0"/>
              <a:t>Model Implementation – 1</a:t>
            </a:r>
            <a:r>
              <a:rPr lang="en-US" baseline="30000" dirty="0"/>
              <a:t>st</a:t>
            </a:r>
            <a:r>
              <a:rPr lang="en-US" dirty="0"/>
              <a:t> Attempt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45644B5-88D5-816D-AD0E-79B77081E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3416" y="1148246"/>
            <a:ext cx="4317167" cy="395742"/>
          </a:xfrm>
        </p:spPr>
        <p:txBody>
          <a:bodyPr>
            <a:normAutofit fontScale="62500" lnSpcReduction="20000"/>
          </a:bodyPr>
          <a:lstStyle/>
          <a:p>
            <a:pPr marL="900113" indent="-900113">
              <a:buNone/>
            </a:pPr>
            <a:r>
              <a: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Precision and Recall Metrics by Class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6083A4B-9D93-A1F0-F511-74738C004F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951909"/>
              </p:ext>
            </p:extLst>
          </p:nvPr>
        </p:nvGraphicFramePr>
        <p:xfrm>
          <a:off x="974362" y="1777834"/>
          <a:ext cx="7373763" cy="3285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86705">
                  <a:extLst>
                    <a:ext uri="{9D8B030D-6E8A-4147-A177-3AD203B41FA5}">
                      <a16:colId xmlns:a16="http://schemas.microsoft.com/office/drawing/2014/main" val="2749757168"/>
                    </a:ext>
                  </a:extLst>
                </a:gridCol>
                <a:gridCol w="1021683">
                  <a:extLst>
                    <a:ext uri="{9D8B030D-6E8A-4147-A177-3AD203B41FA5}">
                      <a16:colId xmlns:a16="http://schemas.microsoft.com/office/drawing/2014/main" val="2934936610"/>
                    </a:ext>
                  </a:extLst>
                </a:gridCol>
                <a:gridCol w="1373699">
                  <a:extLst>
                    <a:ext uri="{9D8B030D-6E8A-4147-A177-3AD203B41FA5}">
                      <a16:colId xmlns:a16="http://schemas.microsoft.com/office/drawing/2014/main" val="1376260868"/>
                    </a:ext>
                  </a:extLst>
                </a:gridCol>
                <a:gridCol w="916728">
                  <a:extLst>
                    <a:ext uri="{9D8B030D-6E8A-4147-A177-3AD203B41FA5}">
                      <a16:colId xmlns:a16="http://schemas.microsoft.com/office/drawing/2014/main" val="968794448"/>
                    </a:ext>
                  </a:extLst>
                </a:gridCol>
                <a:gridCol w="926944">
                  <a:extLst>
                    <a:ext uri="{9D8B030D-6E8A-4147-A177-3AD203B41FA5}">
                      <a16:colId xmlns:a16="http://schemas.microsoft.com/office/drawing/2014/main" val="1638961812"/>
                    </a:ext>
                  </a:extLst>
                </a:gridCol>
                <a:gridCol w="1448004">
                  <a:extLst>
                    <a:ext uri="{9D8B030D-6E8A-4147-A177-3AD203B41FA5}">
                      <a16:colId xmlns:a16="http://schemas.microsoft.com/office/drawing/2014/main" val="3810721418"/>
                    </a:ext>
                  </a:extLst>
                </a:gridCol>
              </a:tblGrid>
              <a:tr h="446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 dirty="0">
                          <a:effectLst/>
                        </a:rPr>
                        <a:t>Decision Tree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Assault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Auto Theft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B &amp; E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Robbery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Theft Over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57464218"/>
                  </a:ext>
                </a:extLst>
              </a:tr>
              <a:tr h="2250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Precision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2198048"/>
                  </a:ext>
                </a:extLst>
              </a:tr>
              <a:tr h="2250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Recall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6196811"/>
                  </a:ext>
                </a:extLst>
              </a:tr>
              <a:tr h="216026"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68915914"/>
                  </a:ext>
                </a:extLst>
              </a:tr>
              <a:tr h="446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KNN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Assault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Auto Theft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B &amp; E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Robbery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Theft Over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38019298"/>
                  </a:ext>
                </a:extLst>
              </a:tr>
              <a:tr h="2250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Precision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0.93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0.63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0.59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0.46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0.25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2027703"/>
                  </a:ext>
                </a:extLst>
              </a:tr>
              <a:tr h="2250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Recall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0.87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0.63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0.63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0.54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0.30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65719928"/>
                  </a:ext>
                </a:extLst>
              </a:tr>
              <a:tr h="216026"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endParaRPr lang="en-CA" sz="1600">
                        <a:effectLst/>
                        <a:latin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43534341"/>
                  </a:ext>
                </a:extLst>
              </a:tr>
              <a:tr h="446528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Naïve Bayes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Assault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Auto Theft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B &amp; E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Robbery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Theft Over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98782566"/>
                  </a:ext>
                </a:extLst>
              </a:tr>
              <a:tr h="2250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Precision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0.99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0.90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32261138"/>
                  </a:ext>
                </a:extLst>
              </a:tr>
              <a:tr h="225027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Recall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0.98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>
                          <a:effectLst/>
                        </a:rPr>
                        <a:t>1.00</a:t>
                      </a:r>
                      <a:endParaRPr lang="en-CA" sz="14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600" dirty="0">
                          <a:effectLst/>
                        </a:rPr>
                        <a:t>0.97</a:t>
                      </a:r>
                      <a:endParaRPr lang="en-CA" sz="14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79462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5003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21985"/>
          </a:xfrm>
        </p:spPr>
        <p:txBody>
          <a:bodyPr/>
          <a:lstStyle/>
          <a:p>
            <a:r>
              <a:rPr lang="en-US" dirty="0"/>
              <a:t>Model Implementation – 2</a:t>
            </a:r>
            <a:r>
              <a:rPr lang="en-US" baseline="30000" dirty="0"/>
              <a:t>st</a:t>
            </a:r>
            <a:r>
              <a:rPr lang="en-US" dirty="0"/>
              <a:t> Attempt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745644B5-88D5-816D-AD0E-79B77081EC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6715" y="2233856"/>
            <a:ext cx="2148834" cy="395742"/>
          </a:xfrm>
        </p:spPr>
        <p:txBody>
          <a:bodyPr>
            <a:normAutofit fontScale="62500" lnSpcReduction="20000"/>
          </a:bodyPr>
          <a:lstStyle/>
          <a:p>
            <a:pPr marL="900113" indent="-900113">
              <a:buNone/>
            </a:pPr>
            <a:r>
              <a:rPr lang="en-US" sz="2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Accuracy Results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63830B6A-A4E8-6881-98E8-EEC12404A3D3}"/>
              </a:ext>
            </a:extLst>
          </p:cNvPr>
          <p:cNvSpPr txBox="1">
            <a:spLocks/>
          </p:cNvSpPr>
          <p:nvPr/>
        </p:nvSpPr>
        <p:spPr>
          <a:xfrm>
            <a:off x="461428" y="1021766"/>
            <a:ext cx="8348958" cy="521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ü"/>
            </a:pPr>
            <a:r>
              <a:rPr lang="en-US" sz="24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Revisiting Feature Selection: Select K Best Technique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22456FA-CB36-2571-67B1-0459DF501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0718233"/>
              </p:ext>
            </p:extLst>
          </p:nvPr>
        </p:nvGraphicFramePr>
        <p:xfrm>
          <a:off x="3102961" y="2712381"/>
          <a:ext cx="5576342" cy="22726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9013">
                  <a:extLst>
                    <a:ext uri="{9D8B030D-6E8A-4147-A177-3AD203B41FA5}">
                      <a16:colId xmlns:a16="http://schemas.microsoft.com/office/drawing/2014/main" val="2430720754"/>
                    </a:ext>
                  </a:extLst>
                </a:gridCol>
                <a:gridCol w="1814156">
                  <a:extLst>
                    <a:ext uri="{9D8B030D-6E8A-4147-A177-3AD203B41FA5}">
                      <a16:colId xmlns:a16="http://schemas.microsoft.com/office/drawing/2014/main" val="3919561465"/>
                    </a:ext>
                  </a:extLst>
                </a:gridCol>
                <a:gridCol w="1813173">
                  <a:extLst>
                    <a:ext uri="{9D8B030D-6E8A-4147-A177-3AD203B41FA5}">
                      <a16:colId xmlns:a16="http://schemas.microsoft.com/office/drawing/2014/main" val="3748091787"/>
                    </a:ext>
                  </a:extLst>
                </a:gridCol>
              </a:tblGrid>
              <a:tr h="422487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Classifier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10-fold Cross Validation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65984"/>
                  </a:ext>
                </a:extLst>
              </a:tr>
              <a:tr h="460588">
                <a:tc vMerge="1"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Training Set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Test Set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26105490"/>
                  </a:ext>
                </a:extLst>
              </a:tr>
              <a:tr h="46619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Decision Tree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100.0%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100.0%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7556041"/>
                  </a:ext>
                </a:extLst>
              </a:tr>
              <a:tr h="45834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KNN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97.9%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93.6%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9301423"/>
                  </a:ext>
                </a:extLst>
              </a:tr>
              <a:tr h="465071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>
                          <a:effectLst/>
                        </a:rPr>
                        <a:t>Naïve Bayes</a:t>
                      </a:r>
                      <a:endParaRPr lang="en-CA" sz="16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100.0%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1000"/>
                        </a:spcAft>
                      </a:pPr>
                      <a:r>
                        <a:rPr lang="en-CA" sz="1800" dirty="0">
                          <a:effectLst/>
                        </a:rPr>
                        <a:t>100.0%</a:t>
                      </a:r>
                      <a:endParaRPr lang="en-CA" sz="16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762539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C30441DF-6A25-9403-7536-53860D86B1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62"/>
          <a:stretch/>
        </p:blipFill>
        <p:spPr bwMode="auto">
          <a:xfrm>
            <a:off x="988179" y="3151116"/>
            <a:ext cx="1171575" cy="172656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9BBD059B-FBBD-7886-F52F-EF1C4A06D0DD}"/>
              </a:ext>
            </a:extLst>
          </p:cNvPr>
          <p:cNvSpPr txBox="1">
            <a:spLocks/>
          </p:cNvSpPr>
          <p:nvPr/>
        </p:nvSpPr>
        <p:spPr>
          <a:xfrm>
            <a:off x="482524" y="2724370"/>
            <a:ext cx="2148834" cy="3957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00113" indent="-900113">
              <a:buFont typeface="Arial"/>
              <a:buNone/>
            </a:pPr>
            <a:r>
              <a:rPr lang="en-US" sz="2800" dirty="0">
                <a:latin typeface="+mj-lt"/>
                <a:ea typeface="+mj-ea"/>
                <a:cs typeface="+mj-cs"/>
              </a:rPr>
              <a:t>10 Best Features</a:t>
            </a:r>
          </a:p>
        </p:txBody>
      </p:sp>
    </p:spTree>
    <p:extLst>
      <p:ext uri="{BB962C8B-B14F-4D97-AF65-F5344CB8AC3E}">
        <p14:creationId xmlns:p14="http://schemas.microsoft.com/office/powerpoint/2010/main" val="4092341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42173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927115"/>
            <a:ext cx="8412865" cy="4943810"/>
          </a:xfrm>
        </p:spPr>
        <p:txBody>
          <a:bodyPr>
            <a:normAutofit fontScale="92500" lnSpcReduction="10000"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Concerns arise regarding accuracy scores for selected ML algorithms, highlighting potential issues like overfitting.</a:t>
            </a:r>
          </a:p>
          <a:p>
            <a:pPr marL="0" indent="0" algn="just">
              <a:buNone/>
            </a:pPr>
            <a:endParaRPr lang="en-US" sz="2400" b="0" i="0" dirty="0">
              <a:solidFill>
                <a:srgbClr val="0D0D0D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Decision Tree and Naïve Bayes show potential issues, while KNN emerges as the most reliable model for crime prediction in Toronto.</a:t>
            </a:r>
          </a:p>
          <a:p>
            <a:pPr marL="0" indent="0" algn="just">
              <a:buNone/>
            </a:pPr>
            <a:endParaRPr lang="en-US" sz="2400" b="0" i="0" dirty="0">
              <a:solidFill>
                <a:srgbClr val="0D0D0D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Location-related variables are identified as most influential for classification models after </a:t>
            </a:r>
            <a:r>
              <a:rPr lang="en-US" sz="2400" dirty="0">
                <a:solidFill>
                  <a:srgbClr val="0D0D0D"/>
                </a:solidFill>
              </a:rPr>
              <a:t>two </a:t>
            </a:r>
            <a:r>
              <a:rPr lang="en-US" sz="2400" b="0" i="0" dirty="0">
                <a:solidFill>
                  <a:srgbClr val="0D0D0D"/>
                </a:solidFill>
                <a:effectLst/>
              </a:rPr>
              <a:t>feature selection techniques.</a:t>
            </a:r>
          </a:p>
          <a:p>
            <a:pPr marL="0" indent="0" algn="just">
              <a:buNone/>
            </a:pPr>
            <a:endParaRPr lang="en-US" sz="2400" b="0" i="0" dirty="0">
              <a:solidFill>
                <a:srgbClr val="0D0D0D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KNN method demonstrates potential for forecasting crime in all major crime indicators categories, except for "Theft Over".</a:t>
            </a:r>
          </a:p>
          <a:p>
            <a:pPr marL="0" indent="0" algn="just">
              <a:buNone/>
            </a:pPr>
            <a:endParaRPr lang="en-US" sz="2400" b="0" i="0" dirty="0">
              <a:solidFill>
                <a:srgbClr val="0D0D0D"/>
              </a:solidFill>
              <a:effectLst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D0D0D"/>
                </a:solidFill>
                <a:effectLst/>
              </a:rPr>
              <a:t>The results help with public awareness of high-risk areas, aiding Toronto Police Service in crime prevention efforts.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53B07C1-44C2-6FB0-0504-CC0205A12DF7}"/>
              </a:ext>
            </a:extLst>
          </p:cNvPr>
          <p:cNvSpPr txBox="1">
            <a:spLocks/>
          </p:cNvSpPr>
          <p:nvPr/>
        </p:nvSpPr>
        <p:spPr>
          <a:xfrm>
            <a:off x="4571999" y="2790235"/>
            <a:ext cx="4206433" cy="308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095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421733"/>
          </a:xfrm>
        </p:spPr>
        <p:txBody>
          <a:bodyPr/>
          <a:lstStyle/>
          <a:p>
            <a:r>
              <a:rPr lang="en-US" dirty="0"/>
              <a:t>Limitations of the Project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106995"/>
            <a:ext cx="8412865" cy="4943810"/>
          </a:xfrm>
        </p:spPr>
        <p:txBody>
          <a:bodyPr>
            <a:normAutofit/>
          </a:bodyPr>
          <a:lstStyle/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D0D0D"/>
                </a:solidFill>
                <a:effectLst/>
                <a:latin typeface="Söhne"/>
              </a:rPr>
              <a:t>Feature selection methods were restricted to information gain and </a:t>
            </a:r>
            <a:r>
              <a:rPr lang="en-US" sz="2200" b="0" i="0" dirty="0" err="1">
                <a:solidFill>
                  <a:srgbClr val="0D0D0D"/>
                </a:solidFill>
                <a:effectLst/>
                <a:latin typeface="Söhne"/>
              </a:rPr>
              <a:t>SelectKBest</a:t>
            </a:r>
            <a:r>
              <a:rPr lang="en-US" sz="2200" b="0" i="0" dirty="0">
                <a:solidFill>
                  <a:srgbClr val="0D0D0D"/>
                </a:solidFill>
                <a:effectLst/>
                <a:latin typeface="Söhne"/>
              </a:rPr>
              <a:t>, excluding exploration of other techniques.</a:t>
            </a:r>
          </a:p>
          <a:p>
            <a:pPr marL="0" indent="0" algn="just">
              <a:buNone/>
            </a:pPr>
            <a:endParaRPr lang="en-US" sz="10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D0D0D"/>
                </a:solidFill>
                <a:effectLst/>
                <a:latin typeface="Söhne"/>
              </a:rPr>
              <a:t>Class imbalance was addressed solely through SMOTE; alternative sampling methods were not investigated.</a:t>
            </a:r>
          </a:p>
          <a:p>
            <a:pPr marL="0" indent="0" algn="just">
              <a:buNone/>
            </a:pPr>
            <a:endParaRPr lang="en-US" sz="10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D0D0D"/>
                </a:solidFill>
                <a:effectLst/>
                <a:latin typeface="Söhne"/>
              </a:rPr>
              <a:t>Categorical variables were encoded using label encoder due to technical constraints, limiting exploration of alternative methods.</a:t>
            </a:r>
          </a:p>
          <a:p>
            <a:pPr marL="0" indent="0" algn="just">
              <a:buNone/>
            </a:pPr>
            <a:endParaRPr lang="en-US" sz="10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b="0" i="0" dirty="0">
                <a:solidFill>
                  <a:srgbClr val="0D0D0D"/>
                </a:solidFill>
                <a:effectLst/>
                <a:latin typeface="Söhne"/>
              </a:rPr>
              <a:t>Data scaling was not implemented, potentially impacting model performance; alternative transformation methods were not explored.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sz="1000" b="0" i="0" dirty="0">
              <a:solidFill>
                <a:srgbClr val="0D0D0D"/>
              </a:solidFill>
              <a:effectLst/>
              <a:latin typeface="Söhne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D0D0D"/>
                </a:solidFill>
                <a:latin typeface="Söhne"/>
              </a:rPr>
              <a:t>P</a:t>
            </a:r>
            <a:r>
              <a:rPr lang="en-US" sz="2200" b="0" i="0" dirty="0">
                <a:solidFill>
                  <a:srgbClr val="0D0D0D"/>
                </a:solidFill>
                <a:effectLst/>
                <a:latin typeface="Söhne"/>
              </a:rPr>
              <a:t>erformance metrics of 100% were obtained, but their underlying reasons remain unclear despite various attempted solutions.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53B07C1-44C2-6FB0-0504-CC0205A12DF7}"/>
              </a:ext>
            </a:extLst>
          </p:cNvPr>
          <p:cNvSpPr txBox="1">
            <a:spLocks/>
          </p:cNvSpPr>
          <p:nvPr/>
        </p:nvSpPr>
        <p:spPr>
          <a:xfrm>
            <a:off x="4571999" y="2790235"/>
            <a:ext cx="4206433" cy="308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402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7866403" cy="1587867"/>
          </a:xfrm>
        </p:spPr>
        <p:txBody>
          <a:bodyPr/>
          <a:lstStyle/>
          <a:p>
            <a:r>
              <a:rPr lang="en-US" dirty="0"/>
              <a:t>Thank you.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213" y="513689"/>
            <a:ext cx="4190455" cy="521985"/>
          </a:xfrm>
        </p:spPr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190" y="1167384"/>
            <a:ext cx="4206432" cy="2147839"/>
          </a:xfrm>
        </p:spPr>
        <p:txBody>
          <a:bodyPr>
            <a:noAutofit/>
          </a:bodyPr>
          <a:lstStyle/>
          <a:p>
            <a:r>
              <a:rPr lang="en-CA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Toronto, most populous and multicultural </a:t>
            </a:r>
            <a:r>
              <a:rPr lang="en-CA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city in Canada.</a:t>
            </a:r>
          </a:p>
          <a:p>
            <a:endParaRPr lang="en-US" sz="800" dirty="0"/>
          </a:p>
          <a:p>
            <a:r>
              <a:rPr lang="en-US" sz="2400" dirty="0"/>
              <a:t>Perception of increasing crime incidents leading to a feeling of insecurity.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5584BDC-0BF8-9AED-0F6A-2D89C5D60ABE}"/>
              </a:ext>
            </a:extLst>
          </p:cNvPr>
          <p:cNvSpPr txBox="1">
            <a:spLocks/>
          </p:cNvSpPr>
          <p:nvPr/>
        </p:nvSpPr>
        <p:spPr>
          <a:xfrm>
            <a:off x="448043" y="3542776"/>
            <a:ext cx="4197625" cy="52198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Motivation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6C7131E-F7C5-0826-A398-1A552FBA490B}"/>
              </a:ext>
            </a:extLst>
          </p:cNvPr>
          <p:cNvSpPr txBox="1">
            <a:spLocks/>
          </p:cNvSpPr>
          <p:nvPr/>
        </p:nvSpPr>
        <p:spPr>
          <a:xfrm>
            <a:off x="464020" y="4093380"/>
            <a:ext cx="4206432" cy="1830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Aid decision-makers in developing a plan with better-targeted interventions to improve community safety.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2F0E636-9D73-AF49-854E-9B6F517F45E7}"/>
              </a:ext>
            </a:extLst>
          </p:cNvPr>
          <p:cNvSpPr txBox="1">
            <a:spLocks/>
          </p:cNvSpPr>
          <p:nvPr/>
        </p:nvSpPr>
        <p:spPr>
          <a:xfrm>
            <a:off x="5020239" y="1077740"/>
            <a:ext cx="3527067" cy="46497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347472">
              <a:lnSpc>
                <a:spcPct val="150000"/>
              </a:lnSpc>
              <a:spcBef>
                <a:spcPct val="0"/>
              </a:spcBef>
              <a:buNone/>
            </a:pPr>
            <a:r>
              <a:rPr lang="en-US" sz="28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Can machine learning correctly classify future crimes in Toronto based on a 10-year of historical crime occurrence?</a:t>
            </a:r>
          </a:p>
        </p:txBody>
      </p:sp>
    </p:spTree>
    <p:extLst>
      <p:ext uri="{BB962C8B-B14F-4D97-AF65-F5344CB8AC3E}">
        <p14:creationId xmlns:p14="http://schemas.microsoft.com/office/powerpoint/2010/main" val="56923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BC248DB-4AE5-2F33-1231-DD86ADF4F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17471"/>
          </a:xfrm>
        </p:spPr>
        <p:txBody>
          <a:bodyPr/>
          <a:lstStyle/>
          <a:p>
            <a:r>
              <a:rPr lang="es-PE" dirty="0" err="1"/>
              <a:t>Research</a:t>
            </a:r>
            <a:r>
              <a:rPr lang="es-PE" dirty="0"/>
              <a:t> </a:t>
            </a:r>
            <a:r>
              <a:rPr lang="es-PE" dirty="0" err="1"/>
              <a:t>Questions</a:t>
            </a:r>
            <a:r>
              <a:rPr lang="es-PE" dirty="0"/>
              <a:t>:</a:t>
            </a:r>
            <a:endParaRPr lang="en-CA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2C4EF8-3F44-46AA-24B1-C50961C2F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472184"/>
            <a:ext cx="8444818" cy="4212639"/>
          </a:xfrm>
        </p:spPr>
        <p:txBody>
          <a:bodyPr>
            <a:normAutofit fontScale="92500" lnSpcReduction="10000"/>
          </a:bodyPr>
          <a:lstStyle/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the accuracy levels of machine learning classification algorithms—such as Decision Tree, K-Nearest Neighbors, and Naïve Bayes—compare in analyzing crime incidents in Toronto?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Which factors—temporal patterns (time of day, day of the week, month) or spatial patterns (location, premises, neighborhood)—provide more accurate predictions of crime occurrences?</a:t>
            </a:r>
          </a:p>
          <a:p>
            <a:pPr marL="342900" lvl="0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How do the results from this research contribute to understanding historical crime patterns and developing targeted interventions to improve community safety?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4954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421733"/>
          </a:xfrm>
        </p:spPr>
        <p:txBody>
          <a:bodyPr/>
          <a:lstStyle/>
          <a:p>
            <a:r>
              <a:rPr lang="en-US" dirty="0"/>
              <a:t>The Dataset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927115"/>
            <a:ext cx="8412865" cy="1113973"/>
          </a:xfrm>
        </p:spPr>
        <p:txBody>
          <a:bodyPr>
            <a:normAutofit lnSpcReduction="10000"/>
          </a:bodyPr>
          <a:lstStyle/>
          <a:p>
            <a:pPr marL="900113" indent="-900113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Source: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Toronto Police Service public safety Data portal.</a:t>
            </a:r>
          </a:p>
          <a:p>
            <a:pPr marL="900113" indent="-900113">
              <a:buNone/>
            </a:pP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900113" indent="-900113">
              <a:buNone/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Privacy: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Compliant with the Municipal Freedom of Information and Protection of Privacy Act.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78559D-4DDB-4234-886B-03E165F050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3ACDF52-14E7-4286-98CD-76F8E6E09C95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3D1842-DDD9-4B5A-89E7-C1E053E11D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553B07C1-44C2-6FB0-0504-CC0205A12DF7}"/>
              </a:ext>
            </a:extLst>
          </p:cNvPr>
          <p:cNvSpPr txBox="1">
            <a:spLocks/>
          </p:cNvSpPr>
          <p:nvPr/>
        </p:nvSpPr>
        <p:spPr>
          <a:xfrm>
            <a:off x="4571999" y="2790235"/>
            <a:ext cx="4206433" cy="30806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CA" sz="1600" dirty="0">
              <a:latin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5C29A1F5-A6BB-3E23-6177-65E6EBA890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3648687"/>
              </p:ext>
            </p:extLst>
          </p:nvPr>
        </p:nvGraphicFramePr>
        <p:xfrm>
          <a:off x="4450948" y="2567572"/>
          <a:ext cx="4508493" cy="30035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F4BEBF5B-35F6-36A7-4A6C-2E8E3BFF6F6C}"/>
              </a:ext>
            </a:extLst>
          </p:cNvPr>
          <p:cNvSpPr txBox="1">
            <a:spLocks/>
          </p:cNvSpPr>
          <p:nvPr/>
        </p:nvSpPr>
        <p:spPr>
          <a:xfrm>
            <a:off x="5144545" y="2069885"/>
            <a:ext cx="3784916" cy="421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0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5-Class Target Variable: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A6C6053-90E3-B9AB-E4A8-6EB3D84BAB99}"/>
              </a:ext>
            </a:extLst>
          </p:cNvPr>
          <p:cNvSpPr txBox="1">
            <a:spLocks/>
          </p:cNvSpPr>
          <p:nvPr/>
        </p:nvSpPr>
        <p:spPr>
          <a:xfrm>
            <a:off x="365125" y="2101048"/>
            <a:ext cx="4206433" cy="3625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30400" indent="-2304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Arial"/>
              <a:buChar char="•"/>
              <a:defRPr sz="2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30400" algn="l" defTabSz="914400" rtl="0" eaLnBrk="1" latinLnBrk="0" hangingPunct="1">
              <a:spcBef>
                <a:spcPts val="672"/>
              </a:spcBef>
              <a:buClr>
                <a:schemeClr val="tx1"/>
              </a:buClr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7600" indent="-228600" algn="l" defTabSz="914400" rtl="0" eaLnBrk="1" latinLnBrk="0" hangingPunct="1">
              <a:lnSpc>
                <a:spcPct val="100000"/>
              </a:lnSpc>
              <a:spcBef>
                <a:spcPts val="576"/>
              </a:spcBef>
              <a:buClr>
                <a:schemeClr val="tx1"/>
              </a:buClr>
              <a:buFont typeface="Arial"/>
              <a:buChar char="•"/>
              <a:defRPr sz="1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30400" algn="l" defTabSz="914400" rtl="0" eaLnBrk="1" latinLnBrk="0" hangingPunct="1">
              <a:lnSpc>
                <a:spcPct val="100000"/>
              </a:lnSpc>
              <a:spcBef>
                <a:spcPts val="480"/>
              </a:spcBef>
              <a:buClr>
                <a:schemeClr val="tx1"/>
              </a:buClr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14400" indent="-228600" algn="l" defTabSz="914400" rtl="0" eaLnBrk="1" latinLnBrk="0" hangingPunct="1">
              <a:lnSpc>
                <a:spcPts val="2100"/>
              </a:lnSpc>
              <a:spcBef>
                <a:spcPts val="0"/>
              </a:spcBef>
              <a:buClr>
                <a:srgbClr val="3CA9E0"/>
              </a:buClr>
              <a:buFont typeface="Arial" pitchFamily="34" charset="0"/>
              <a:buChar char="•"/>
              <a:defRPr sz="1500" kern="1200">
                <a:solidFill>
                  <a:srgbClr val="646464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Data Integrity:</a:t>
            </a:r>
            <a:r>
              <a:rPr lang="en-US" sz="16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Collected data verified through police investigation.</a:t>
            </a:r>
          </a:p>
          <a:p>
            <a:pPr marL="0" indent="0">
              <a:buNone/>
            </a:pPr>
            <a:endParaRPr lang="en-US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Size:</a:t>
            </a:r>
            <a:r>
              <a:rPr lang="en-US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372,899 observations x 31 features.</a:t>
            </a:r>
          </a:p>
          <a:p>
            <a:pPr marL="0" indent="0">
              <a:buNone/>
            </a:pPr>
            <a:endParaRPr lang="en-US" sz="10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65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Key Attributes:</a:t>
            </a:r>
          </a:p>
          <a:p>
            <a:r>
              <a:rPr lang="en-US" sz="16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Dates and times of crime reporting and occurrence.</a:t>
            </a:r>
          </a:p>
          <a:p>
            <a:r>
              <a:rPr lang="en-US" sz="16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Police division, location type, premises type.</a:t>
            </a:r>
          </a:p>
          <a:p>
            <a:r>
              <a:rPr lang="en-US" sz="16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UCR code and extension, offence, MCI category.</a:t>
            </a:r>
          </a:p>
          <a:p>
            <a:r>
              <a:rPr lang="en-US" sz="16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Neighborhood identifiers.</a:t>
            </a:r>
          </a:p>
          <a:p>
            <a:r>
              <a:rPr lang="en-US" sz="1650" dirty="0">
                <a:latin typeface="Times New Roman" panose="02020603050405020304" pitchFamily="18" charset="0"/>
                <a:ea typeface="Times New Roman" panose="02020603050405020304" pitchFamily="18" charset="0"/>
              </a:rPr>
              <a:t>Latitude and longitude coordinates.</a:t>
            </a:r>
            <a:endParaRPr lang="en-CA" sz="165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26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85BBA9-1F2A-2562-6DB8-127DD9E7B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492005"/>
          </a:xfrm>
        </p:spPr>
        <p:txBody>
          <a:bodyPr/>
          <a:lstStyle/>
          <a:p>
            <a:r>
              <a:rPr lang="en-CA" dirty="0"/>
              <a:t>Supervised Machine Learning Algorithms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4B0E-45F1-36C8-F9BE-8B69F2681D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C59EC3-4FDE-314C-21C1-C1FF94C63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6D988D9-1CD4-53CE-BA5E-71E97EDA3A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86468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085111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73BBBAA-4370-C18F-3CE9-B8E2EEC4D8D4}"/>
              </a:ext>
            </a:extLst>
          </p:cNvPr>
          <p:cNvGrpSpPr/>
          <p:nvPr/>
        </p:nvGrpSpPr>
        <p:grpSpPr>
          <a:xfrm>
            <a:off x="1618938" y="1064300"/>
            <a:ext cx="5861154" cy="4841823"/>
            <a:chOff x="0" y="0"/>
            <a:chExt cx="5400675" cy="4400550"/>
          </a:xfr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3000">
                <a:schemeClr val="accent1">
                  <a:lumMod val="45000"/>
                  <a:lumOff val="55000"/>
                </a:schemeClr>
              </a:gs>
              <a:gs pos="64000">
                <a:schemeClr val="accent1">
                  <a:lumMod val="45000"/>
                  <a:lumOff val="55000"/>
                </a:schemeClr>
              </a:gs>
              <a:gs pos="78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E4EB5A4F-82A4-27FC-038E-F8CA1F057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325" y="142875"/>
              <a:ext cx="2190750" cy="76200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CA" sz="16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Abstract</a:t>
              </a:r>
              <a:endParaRPr lang="en-CA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0340" indent="-90170" algn="ctr"/>
              <a:r>
                <a:rPr lang="en-CA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Project Description/Open Dataset</a:t>
              </a:r>
              <a:endPara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0340" indent="-90170" algn="ctr">
                <a:spcAft>
                  <a:spcPts val="1000"/>
                </a:spcAft>
              </a:pPr>
              <a:r>
                <a:rPr lang="en-CA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Research Questions / ML Tools</a:t>
              </a:r>
              <a:endParaRPr lang="en-CA" sz="11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C830BB9-64AF-C4D4-9D57-3D70C5915D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4675" y="0"/>
              <a:ext cx="2190750" cy="97155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CA" sz="1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Literature Review &amp; Data Description</a:t>
              </a:r>
              <a:endParaRPr lang="en-CA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0340" indent="-90170" algn="ctr"/>
              <a:r>
                <a:rPr lang="en-CA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Existing Literature Studied</a:t>
              </a:r>
              <a:endPara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0340" indent="-90170" algn="ctr">
                <a:spcAft>
                  <a:spcPts val="1000"/>
                </a:spcAft>
              </a:pPr>
              <a:r>
                <a:rPr lang="en-CA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Raw Data Description / EDA</a:t>
              </a:r>
              <a:endPara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A3DD8B3E-D4DD-52E7-B90F-564E1A0E08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900" y="1285875"/>
              <a:ext cx="2190750" cy="447675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00"/>
                </a:spcAft>
              </a:pPr>
              <a:r>
                <a:rPr lang="en-CA" sz="1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Feature Selection</a:t>
              </a:r>
              <a:endParaRPr lang="en-CA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D5C0E5C-8316-DEB5-E74B-4039C9CEF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33725" y="1295400"/>
              <a:ext cx="2190750" cy="43815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00"/>
                </a:spcAft>
              </a:pPr>
              <a:r>
                <a:rPr lang="en-CA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Data Cleaning </a:t>
              </a:r>
              <a:r>
                <a:rPr lang="en-CA" sz="1200" b="1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lang="en-CA" sz="12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 Pre-Processing</a:t>
              </a:r>
              <a:endParaRPr lang="en-CA" sz="1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4E855D8-FCAC-B71C-9BCE-2FE0DD0792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950" y="2114550"/>
              <a:ext cx="2190750" cy="76200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CA" sz="1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Model Development</a:t>
              </a:r>
              <a:endParaRPr lang="en-CA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0340" indent="-138430" algn="ctr"/>
              <a:r>
                <a:rPr lang="en-CA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Model designed for each algorithm</a:t>
              </a:r>
              <a:endPara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0340" indent="-138430" algn="ctr">
                <a:spcAft>
                  <a:spcPts val="1000"/>
                </a:spcAft>
              </a:pPr>
              <a:r>
                <a:rPr lang="en-CA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Training on train data set </a:t>
              </a:r>
              <a:endPara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09930CC-FA15-0DCC-CB67-F10EEC3FC2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05025"/>
              <a:ext cx="2190750" cy="76200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CA" sz="1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Model Implementation</a:t>
              </a:r>
              <a:endParaRPr lang="en-CA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0340" indent="-138430" algn="ctr">
                <a:spcAft>
                  <a:spcPts val="1000"/>
                </a:spcAft>
              </a:pPr>
              <a:r>
                <a:rPr lang="en-CA" sz="1050" dirty="0"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r>
                <a:rPr lang="en-CA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lassification Algorithms Training</a:t>
              </a:r>
              <a:endPara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1E94822-AB4B-2B56-DBE2-C7F5F7DDA9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525" y="3476847"/>
              <a:ext cx="2190750" cy="318976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1000"/>
                </a:spcAft>
              </a:pPr>
              <a:r>
                <a:rPr lang="en-CA" sz="16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Results and conclusions</a:t>
              </a:r>
              <a:endParaRPr lang="en-CA" sz="20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2836E93F-DDA5-4430-6A7E-D011B07B28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9925" y="3238500"/>
              <a:ext cx="2190750" cy="762000"/>
            </a:xfrm>
            <a:prstGeom prst="roundRect">
              <a:avLst>
                <a:gd name="adj" fmla="val 16667"/>
              </a:avLst>
            </a:prstGeom>
            <a:grpFill/>
            <a:ln w="9525">
              <a:solidFill>
                <a:schemeClr val="accent1"/>
              </a:solidFill>
              <a:round/>
              <a:headEnd/>
              <a:tailEnd/>
            </a:ln>
          </p:spPr>
          <p:txBody>
            <a:bodyPr rot="0" vert="horz" wrap="square" lIns="91440" tIns="45720" rIns="91440" bIns="45720" anchor="ctr" anchorCtr="0" upright="1">
              <a:noAutofit/>
            </a:bodyPr>
            <a:lstStyle/>
            <a:p>
              <a:pPr algn="ctr">
                <a:spcAft>
                  <a:spcPts val="1000"/>
                </a:spcAft>
              </a:pPr>
              <a:r>
                <a:rPr lang="en-CA" sz="1400" b="1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Model Evaluation </a:t>
              </a:r>
              <a:endParaRPr lang="en-CA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0340" indent="-138430" algn="ctr">
                <a:spcAft>
                  <a:spcPts val="1000"/>
                </a:spcAft>
              </a:pPr>
              <a:r>
                <a:rPr lang="en-CA" sz="105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Performance on classification models</a:t>
              </a:r>
              <a:endPara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663BE62-CD7C-B98B-0CD8-F7249375149D}"/>
                </a:ext>
              </a:extLst>
            </p:cNvPr>
            <p:cNvCxnSpPr/>
            <p:nvPr/>
          </p:nvCxnSpPr>
          <p:spPr>
            <a:xfrm>
              <a:off x="2505075" y="514350"/>
              <a:ext cx="609600" cy="0"/>
            </a:xfrm>
            <a:prstGeom prst="straightConnector1">
              <a:avLst/>
            </a:prstGeom>
            <a:grpFill/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8CE8565-C73F-75DE-5AB0-04EACD269A7C}"/>
                </a:ext>
              </a:extLst>
            </p:cNvPr>
            <p:cNvCxnSpPr/>
            <p:nvPr/>
          </p:nvCxnSpPr>
          <p:spPr>
            <a:xfrm>
              <a:off x="4267200" y="971550"/>
              <a:ext cx="0" cy="314325"/>
            </a:xfrm>
            <a:prstGeom prst="straightConnector1">
              <a:avLst/>
            </a:prstGeom>
            <a:grpFill/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C7F5D7C-4BE7-7CCF-C5D6-59CC2C57AD47}"/>
                </a:ext>
              </a:extLst>
            </p:cNvPr>
            <p:cNvCxnSpPr/>
            <p:nvPr/>
          </p:nvCxnSpPr>
          <p:spPr>
            <a:xfrm flipH="1">
              <a:off x="2514600" y="1504950"/>
              <a:ext cx="619125" cy="0"/>
            </a:xfrm>
            <a:prstGeom prst="straightConnector1">
              <a:avLst/>
            </a:prstGeom>
            <a:grpFill/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ADEB7BD-F2F0-1103-2894-67A733051FFA}"/>
                </a:ext>
              </a:extLst>
            </p:cNvPr>
            <p:cNvCxnSpPr/>
            <p:nvPr/>
          </p:nvCxnSpPr>
          <p:spPr>
            <a:xfrm>
              <a:off x="1485900" y="1743075"/>
              <a:ext cx="0" cy="381000"/>
            </a:xfrm>
            <a:prstGeom prst="straightConnector1">
              <a:avLst/>
            </a:prstGeom>
            <a:grpFill/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46EE2F6-2A80-8AB8-1AFA-0920AF9AD8C0}"/>
                </a:ext>
              </a:extLst>
            </p:cNvPr>
            <p:cNvCxnSpPr/>
            <p:nvPr/>
          </p:nvCxnSpPr>
          <p:spPr>
            <a:xfrm>
              <a:off x="2552700" y="2495550"/>
              <a:ext cx="628650" cy="0"/>
            </a:xfrm>
            <a:prstGeom prst="straightConnector1">
              <a:avLst/>
            </a:prstGeom>
            <a:grpFill/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D5B4AC3-6E7B-4408-C12A-CE82A82D1F55}"/>
                </a:ext>
              </a:extLst>
            </p:cNvPr>
            <p:cNvCxnSpPr/>
            <p:nvPr/>
          </p:nvCxnSpPr>
          <p:spPr>
            <a:xfrm>
              <a:off x="4295775" y="2886075"/>
              <a:ext cx="0" cy="361950"/>
            </a:xfrm>
            <a:prstGeom prst="straightConnector1">
              <a:avLst/>
            </a:prstGeom>
            <a:grpFill/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C0828F49-9643-D940-9076-4C7A3F8ECB00}"/>
                </a:ext>
              </a:extLst>
            </p:cNvPr>
            <p:cNvCxnSpPr/>
            <p:nvPr/>
          </p:nvCxnSpPr>
          <p:spPr>
            <a:xfrm flipH="1">
              <a:off x="2571750" y="3629025"/>
              <a:ext cx="647700" cy="0"/>
            </a:xfrm>
            <a:prstGeom prst="straightConnector1">
              <a:avLst/>
            </a:prstGeom>
            <a:grpFill/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19F44A2-369A-9809-F72E-8B878FAF693E}"/>
                </a:ext>
              </a:extLst>
            </p:cNvPr>
            <p:cNvCxnSpPr/>
            <p:nvPr/>
          </p:nvCxnSpPr>
          <p:spPr>
            <a:xfrm>
              <a:off x="4314825" y="3990975"/>
              <a:ext cx="0" cy="390525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DFC9FA2-F13F-D134-F19C-4D7060FB6E22}"/>
                </a:ext>
              </a:extLst>
            </p:cNvPr>
            <p:cNvCxnSpPr/>
            <p:nvPr/>
          </p:nvCxnSpPr>
          <p:spPr>
            <a:xfrm flipH="1">
              <a:off x="0" y="4391025"/>
              <a:ext cx="4314825" cy="0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019D63-C80E-FF2C-F7CE-C26F9E39E5BD}"/>
                </a:ext>
              </a:extLst>
            </p:cNvPr>
            <p:cNvCxnSpPr/>
            <p:nvPr/>
          </p:nvCxnSpPr>
          <p:spPr>
            <a:xfrm flipV="1">
              <a:off x="0" y="1524000"/>
              <a:ext cx="0" cy="2876550"/>
            </a:xfrm>
            <a:prstGeom prst="line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959FDAE1-21AB-2CCC-0A62-BFD0A9509C5E}"/>
                </a:ext>
              </a:extLst>
            </p:cNvPr>
            <p:cNvCxnSpPr/>
            <p:nvPr/>
          </p:nvCxnSpPr>
          <p:spPr>
            <a:xfrm>
              <a:off x="9525" y="1524000"/>
              <a:ext cx="342900" cy="0"/>
            </a:xfrm>
            <a:prstGeom prst="straightConnector1">
              <a:avLst/>
            </a:prstGeom>
            <a:grpFill/>
            <a:ln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itle 2">
            <a:extLst>
              <a:ext uri="{FF2B5EF4-FFF2-40B4-BE49-F238E27FC236}">
                <a16:creationId xmlns:a16="http://schemas.microsoft.com/office/drawing/2014/main" id="{43AFCB1B-F847-C51F-273A-40D527147DCF}"/>
              </a:ext>
            </a:extLst>
          </p:cNvPr>
          <p:cNvSpPr txBox="1">
            <a:spLocks/>
          </p:cNvSpPr>
          <p:nvPr/>
        </p:nvSpPr>
        <p:spPr>
          <a:xfrm>
            <a:off x="365568" y="392415"/>
            <a:ext cx="8444818" cy="421733"/>
          </a:xfrm>
          <a:prstGeom prst="rect">
            <a:avLst/>
          </a:prstGeom>
        </p:spPr>
        <p:txBody>
          <a:bodyPr/>
          <a:lstStyle>
            <a:lvl1pPr indent="-347472" algn="l" defTabSz="914400" rtl="0" eaLnBrk="1" latinLnBrk="0" hangingPunct="1">
              <a:lnSpc>
                <a:spcPts val="2660"/>
              </a:lnSpc>
              <a:spcBef>
                <a:spcPct val="0"/>
              </a:spcBef>
              <a:buNone/>
              <a:defRPr sz="2800" b="1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Project Approach</a:t>
            </a:r>
          </a:p>
        </p:txBody>
      </p:sp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4CA82F7-8916-2253-E1A2-EA3317758B3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7200623"/>
              </p:ext>
            </p:extLst>
          </p:nvPr>
        </p:nvGraphicFramePr>
        <p:xfrm>
          <a:off x="365125" y="647154"/>
          <a:ext cx="8438092" cy="5213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069FBA-A8EC-C079-AE5E-248403A0024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7B5C6A-4D2F-2897-5704-4B08C21E6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777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F0C23D-D7B9-7269-5FBD-651E8F465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506995"/>
          </a:xfrm>
        </p:spPr>
        <p:txBody>
          <a:bodyPr/>
          <a:lstStyle/>
          <a:p>
            <a:r>
              <a:rPr lang="en-CA" dirty="0"/>
              <a:t>Categorical Variable Identification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FD88FA-2A5F-5D30-F28B-19518CC5734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D15A1A-B314-8D03-13A5-67D5DB0B9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169263-9D9F-3F4E-A723-E2C4A44A6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64513" y="899410"/>
            <a:ext cx="3414974" cy="509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890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13BF3D-2FEA-7A60-B27C-E2147AF5A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477016"/>
          </a:xfrm>
        </p:spPr>
        <p:txBody>
          <a:bodyPr/>
          <a:lstStyle/>
          <a:p>
            <a:pPr indent="0"/>
            <a:r>
              <a:rPr lang="en-CA" dirty="0"/>
              <a:t>Feature Selection</a:t>
            </a:r>
            <a:br>
              <a:rPr lang="en-CA" dirty="0"/>
            </a:br>
            <a:br>
              <a:rPr lang="en-CA" dirty="0"/>
            </a:b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1AB64-92E1-AFB8-786D-7D6159286B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8" y="1322680"/>
            <a:ext cx="5315704" cy="4448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800" dirty="0"/>
              <a:t>Filter-based Technique: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CA" dirty="0"/>
              <a:t> </a:t>
            </a:r>
            <a:r>
              <a:rPr lang="en-CA" b="1" dirty="0"/>
              <a:t>Information Gain </a:t>
            </a:r>
          </a:p>
          <a:p>
            <a:pPr marL="0" indent="0">
              <a:buNone/>
            </a:pPr>
            <a:endParaRPr lang="en-CA" sz="2000" dirty="0"/>
          </a:p>
          <a:p>
            <a:pPr marL="0" indent="0">
              <a:buNone/>
            </a:pPr>
            <a:r>
              <a:rPr lang="en-CA" sz="2800" dirty="0"/>
              <a:t>Considerations:</a:t>
            </a:r>
          </a:p>
          <a:p>
            <a:pPr marL="0" indent="0">
              <a:buNone/>
            </a:pPr>
            <a:endParaRPr lang="en-CA" sz="1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 Applied in the training set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 Not considered ID-related variables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CA" dirty="0"/>
              <a:t> Dataset size after feature selection: 318,654 rows × 9 columns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18B79-4D47-5CDA-8BFF-9FD50897A98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64B3BD0-F30B-4573-BE55-881D3F207823}" type="datetime4">
              <a:rPr lang="en-US" smtClean="0"/>
              <a:t>April 1, 2024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9FED5-0694-9668-B42F-2D14D60F5E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A760E-6A4C-B334-AA8F-EBA1F37C5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3534" y="1214732"/>
            <a:ext cx="2315633" cy="4749192"/>
          </a:xfrm>
          <a:prstGeom prst="rect">
            <a:avLst/>
          </a:prstGeom>
        </p:spPr>
      </p:pic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C9E6292-868A-8005-7DBE-86C9A32BEB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869772"/>
              </p:ext>
            </p:extLst>
          </p:nvPr>
        </p:nvGraphicFramePr>
        <p:xfrm>
          <a:off x="6226851" y="565066"/>
          <a:ext cx="1528997" cy="4770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58488395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914</Words>
  <Application>Microsoft Office PowerPoint</Application>
  <PresentationFormat>On-screen Show (4:3)</PresentationFormat>
  <Paragraphs>241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Söhne</vt:lpstr>
      <vt:lpstr>Times New Roman</vt:lpstr>
      <vt:lpstr>Wingdings</vt:lpstr>
      <vt:lpstr>RyersonUniversity_MasterTemplate v1</vt:lpstr>
      <vt:lpstr>Crime Prediction Using Classification Approaches  Student: Mariela Marmanillo  Mendoza  ID Number: 501188993   April 4, 2024 </vt:lpstr>
      <vt:lpstr>Overview</vt:lpstr>
      <vt:lpstr>Research Questions:</vt:lpstr>
      <vt:lpstr>The Dataset</vt:lpstr>
      <vt:lpstr>Supervised Machine Learning Algorithms</vt:lpstr>
      <vt:lpstr>PowerPoint Presentation</vt:lpstr>
      <vt:lpstr>PowerPoint Presentation</vt:lpstr>
      <vt:lpstr>Categorical Variable Identification</vt:lpstr>
      <vt:lpstr>Feature Selection  </vt:lpstr>
      <vt:lpstr>Class Imbalance - SMOTE</vt:lpstr>
      <vt:lpstr>Model Implementation – 1st Attempt</vt:lpstr>
      <vt:lpstr>Model Implementation – 1st Attempt</vt:lpstr>
      <vt:lpstr>Model Implementation – 2st Attempt</vt:lpstr>
      <vt:lpstr>Conclusions</vt:lpstr>
      <vt:lpstr>Limitations of the Project</vt:lpstr>
      <vt:lpstr>Thank you.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2024-04-02T03:46:48Z</dcterms:modified>
</cp:coreProperties>
</file>